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74" r:id="rId2"/>
    <p:sldId id="276" r:id="rId3"/>
    <p:sldId id="363" r:id="rId4"/>
    <p:sldId id="364" r:id="rId5"/>
    <p:sldId id="365" r:id="rId6"/>
    <p:sldId id="367" r:id="rId7"/>
    <p:sldId id="366" r:id="rId8"/>
    <p:sldId id="368" r:id="rId9"/>
    <p:sldId id="369" r:id="rId10"/>
    <p:sldId id="370" r:id="rId11"/>
    <p:sldId id="371" r:id="rId12"/>
    <p:sldId id="372" r:id="rId13"/>
    <p:sldId id="373" r:id="rId14"/>
    <p:sldId id="374" r:id="rId15"/>
    <p:sldId id="375" r:id="rId16"/>
    <p:sldId id="376" r:id="rId17"/>
    <p:sldId id="378" r:id="rId18"/>
    <p:sldId id="379" r:id="rId19"/>
    <p:sldId id="380" r:id="rId20"/>
    <p:sldId id="381" r:id="rId21"/>
    <p:sldId id="382" r:id="rId22"/>
    <p:sldId id="383" r:id="rId23"/>
    <p:sldId id="384" r:id="rId24"/>
    <p:sldId id="385" r:id="rId25"/>
    <p:sldId id="386" r:id="rId26"/>
    <p:sldId id="387" r:id="rId27"/>
    <p:sldId id="388" r:id="rId28"/>
    <p:sldId id="389" r:id="rId29"/>
    <p:sldId id="390" r:id="rId30"/>
    <p:sldId id="391" r:id="rId31"/>
    <p:sldId id="392" r:id="rId32"/>
    <p:sldId id="393" r:id="rId33"/>
    <p:sldId id="394" r:id="rId34"/>
    <p:sldId id="395" r:id="rId35"/>
    <p:sldId id="396" r:id="rId36"/>
    <p:sldId id="397" r:id="rId37"/>
    <p:sldId id="398" r:id="rId38"/>
    <p:sldId id="399" r:id="rId39"/>
    <p:sldId id="400" r:id="rId40"/>
    <p:sldId id="40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0FB1"/>
    <a:srgbClr val="00B050"/>
    <a:srgbClr val="BE20A7"/>
    <a:srgbClr val="C521AE"/>
    <a:srgbClr val="002060"/>
    <a:srgbClr val="240FC1"/>
    <a:srgbClr val="F03420"/>
    <a:srgbClr val="2CACB2"/>
    <a:srgbClr val="660066"/>
    <a:srgbClr val="FF66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56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A0E189-F69E-43BB-A3B6-217B9E2F116B}" type="datetimeFigureOut">
              <a:rPr lang="en-US" smtClean="0"/>
              <a:pPr/>
              <a:t>2/5/2016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3C741F-0221-47CD-8D3D-0FDCBF3E2B9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46043-E023-457D-AB5F-9D03475D60C8}" type="datetimeFigureOut">
              <a:rPr lang="en-US" smtClean="0"/>
              <a:pPr/>
              <a:t>2/5/2016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4746043-E023-457D-AB5F-9D03475D60C8}" type="datetimeFigureOut">
              <a:rPr lang="en-US" smtClean="0"/>
              <a:pPr/>
              <a:t>2/5/2016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4746043-E023-457D-AB5F-9D03475D60C8}" type="datetimeFigureOut">
              <a:rPr lang="en-US" smtClean="0"/>
              <a:pPr/>
              <a:t>2/5/2016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4746043-E023-457D-AB5F-9D03475D60C8}" type="datetimeFigureOut">
              <a:rPr lang="en-US" smtClean="0"/>
              <a:pPr/>
              <a:t>2/5/2016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46043-E023-457D-AB5F-9D03475D60C8}" type="datetimeFigureOut">
              <a:rPr lang="en-US" smtClean="0"/>
              <a:pPr/>
              <a:t>2/5/2016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46043-E023-457D-AB5F-9D03475D60C8}" type="datetimeFigureOut">
              <a:rPr lang="en-US" smtClean="0"/>
              <a:pPr/>
              <a:t>2/5/2016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46043-E023-457D-AB5F-9D03475D60C8}" type="datetimeFigureOut">
              <a:rPr lang="en-US" smtClean="0"/>
              <a:pPr/>
              <a:t>2/5/2016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46043-E023-457D-AB5F-9D03475D60C8}" type="datetimeFigureOut">
              <a:rPr lang="en-US" smtClean="0"/>
              <a:pPr/>
              <a:t>2/5/2016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004B7-9460-4C92-8A30-D4D0C75E02C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University of Mumbai</a:t>
            </a:r>
            <a:endParaRPr lang="en-IN" b="1" dirty="0"/>
          </a:p>
        </p:txBody>
      </p:sp>
      <p:sp>
        <p:nvSpPr>
          <p:cNvPr id="3" name="Content Placeholder 2"/>
          <p:cNvSpPr>
            <a:spLocks noGrp="1"/>
          </p:cNvSpPr>
          <p:nvPr>
            <p:ph idx="1"/>
          </p:nvPr>
        </p:nvSpPr>
        <p:spPr/>
        <p:txBody>
          <a:bodyPr>
            <a:noAutofit/>
          </a:bodyPr>
          <a:lstStyle/>
          <a:p>
            <a:pPr marL="0" indent="0" algn="ctr">
              <a:lnSpc>
                <a:spcPct val="160000"/>
              </a:lnSpc>
              <a:spcBef>
                <a:spcPts val="0"/>
              </a:spcBef>
              <a:buNone/>
            </a:pPr>
            <a:r>
              <a:rPr lang="en-IN" b="1" dirty="0" smtClean="0"/>
              <a:t>Revised Syllabus for T.Y.B. Com </a:t>
            </a:r>
          </a:p>
          <a:p>
            <a:pPr marL="0" indent="0" algn="ctr">
              <a:lnSpc>
                <a:spcPct val="160000"/>
              </a:lnSpc>
              <a:spcBef>
                <a:spcPts val="0"/>
              </a:spcBef>
              <a:buNone/>
            </a:pPr>
            <a:r>
              <a:rPr lang="en-IN" dirty="0" smtClean="0"/>
              <a:t>Program: B. Com</a:t>
            </a:r>
            <a:r>
              <a:rPr lang="en-IN" b="1" dirty="0" smtClean="0"/>
              <a:t> </a:t>
            </a:r>
          </a:p>
          <a:p>
            <a:pPr marL="0" indent="0">
              <a:lnSpc>
                <a:spcPct val="160000"/>
              </a:lnSpc>
              <a:spcBef>
                <a:spcPts val="0"/>
              </a:spcBef>
              <a:buNone/>
            </a:pPr>
            <a:r>
              <a:rPr lang="en-IN" dirty="0" smtClean="0"/>
              <a:t>Course: </a:t>
            </a:r>
            <a:r>
              <a:rPr lang="en-IN" b="1" dirty="0" smtClean="0"/>
              <a:t>Business Economics </a:t>
            </a:r>
            <a:r>
              <a:rPr lang="en-IN" dirty="0" smtClean="0"/>
              <a:t>(Compulsory) </a:t>
            </a:r>
          </a:p>
          <a:p>
            <a:pPr marL="0" indent="0">
              <a:lnSpc>
                <a:spcPct val="160000"/>
              </a:lnSpc>
              <a:spcBef>
                <a:spcPts val="0"/>
              </a:spcBef>
              <a:buNone/>
            </a:pPr>
            <a:r>
              <a:rPr lang="en-IN" dirty="0" smtClean="0"/>
              <a:t>Semester VI</a:t>
            </a:r>
          </a:p>
          <a:p>
            <a:pPr marL="0" indent="0" algn="ctr">
              <a:lnSpc>
                <a:spcPct val="160000"/>
              </a:lnSpc>
              <a:spcBef>
                <a:spcPts val="0"/>
              </a:spcBef>
              <a:buNone/>
            </a:pPr>
            <a:r>
              <a:rPr lang="en-IN" sz="2800" dirty="0" smtClean="0"/>
              <a:t>(As Per Credit Based Semester and Grading System with effect from </a:t>
            </a:r>
            <a:r>
              <a:rPr lang="en-IN" sz="2800" b="1" dirty="0" smtClean="0"/>
              <a:t>2014–2015</a:t>
            </a:r>
            <a:r>
              <a:rPr lang="en-IN" sz="2800" dirty="0" smtClean="0"/>
              <a:t>) </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Disequilibrium in Balance of Payments</a:t>
            </a:r>
          </a:p>
        </p:txBody>
      </p:sp>
      <p:sp>
        <p:nvSpPr>
          <p:cNvPr id="3" name="Content Placeholder 2"/>
          <p:cNvSpPr>
            <a:spLocks noGrp="1"/>
          </p:cNvSpPr>
          <p:nvPr>
            <p:ph idx="1"/>
          </p:nvPr>
        </p:nvSpPr>
        <p:spPr>
          <a:xfrm>
            <a:off x="457200" y="857232"/>
            <a:ext cx="8229600" cy="5715040"/>
          </a:xfrm>
        </p:spPr>
        <p:txBody>
          <a:bodyPr>
            <a:noAutofit/>
          </a:bodyPr>
          <a:lstStyle/>
          <a:p>
            <a:pPr marL="0" indent="0" algn="just">
              <a:buNone/>
            </a:pPr>
            <a:r>
              <a:rPr lang="en-IN" sz="2800" dirty="0" smtClean="0">
                <a:solidFill>
                  <a:srgbClr val="C00000"/>
                </a:solidFill>
              </a:rPr>
              <a:t>A disequilibrium in the BOP of a country may be either a deficit or a surplus. </a:t>
            </a:r>
          </a:p>
          <a:p>
            <a:pPr marL="0" indent="0" algn="just">
              <a:buNone/>
            </a:pPr>
            <a:r>
              <a:rPr lang="en-IN" sz="2800" dirty="0" smtClean="0">
                <a:solidFill>
                  <a:srgbClr val="C00000"/>
                </a:solidFill>
              </a:rPr>
              <a:t>A deficit or surplus in BOP of a country appears when its autonomous receipts (credits) do no match its autonomous payments (debits). </a:t>
            </a:r>
          </a:p>
          <a:p>
            <a:pPr marL="0" indent="0" algn="just">
              <a:buNone/>
            </a:pPr>
            <a:r>
              <a:rPr lang="en-IN" sz="2800" dirty="0" smtClean="0">
                <a:solidFill>
                  <a:srgbClr val="C00000"/>
                </a:solidFill>
              </a:rPr>
              <a:t>If autonomous credit receipts exceed autonomous debit payments, there is a surplus in the BOP and the disequilibrium is said to be favourable. </a:t>
            </a:r>
          </a:p>
          <a:p>
            <a:pPr marL="0" indent="0" algn="just">
              <a:buNone/>
            </a:pPr>
            <a:r>
              <a:rPr lang="en-IN" sz="2800" dirty="0" smtClean="0">
                <a:solidFill>
                  <a:srgbClr val="C00000"/>
                </a:solidFill>
              </a:rPr>
              <a:t>On the other hand, if autonomous debit payments exceed autonomous credit receipts, there is a deficit in the BOP and the disequilibrium is said to be unfavourable or adverse.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buFont typeface="+mj-lt"/>
              <a:buAutoNum type="arabicPeriod"/>
            </a:pPr>
            <a:r>
              <a:rPr lang="en-IN" sz="2800" b="1" dirty="0" smtClean="0">
                <a:solidFill>
                  <a:srgbClr val="C00000"/>
                </a:solidFill>
              </a:rPr>
              <a:t>Temporary  Changes  (or  Disequilibrium):</a:t>
            </a:r>
            <a:r>
              <a:rPr lang="en-IN" sz="2800" dirty="0" smtClean="0">
                <a:solidFill>
                  <a:srgbClr val="C00000"/>
                </a:solidFill>
              </a:rPr>
              <a:t>  </a:t>
            </a:r>
          </a:p>
          <a:p>
            <a:pPr marL="514350" indent="-514350" algn="just">
              <a:buNone/>
            </a:pPr>
            <a:r>
              <a:rPr lang="en-IN" sz="2800" dirty="0" smtClean="0">
                <a:solidFill>
                  <a:srgbClr val="C00000"/>
                </a:solidFill>
              </a:rPr>
              <a:t>	There  may  be  a  temporary  disequilibrium caused by random variations in trade, seasonal fluctuations, the effects of weather on agricultural production, etc. Deficit or surpluses arising from such temporary causes are expected to correct themselves within a short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buFont typeface="+mj-lt"/>
              <a:buAutoNum type="arabicPeriod" startAt="2"/>
            </a:pPr>
            <a:r>
              <a:rPr lang="en-IN" sz="2800" b="1" dirty="0" smtClean="0">
                <a:solidFill>
                  <a:srgbClr val="C00000"/>
                </a:solidFill>
              </a:rPr>
              <a:t>Fundamental Disequilibrium: </a:t>
            </a:r>
          </a:p>
          <a:p>
            <a:pPr marL="514350" indent="-514350" algn="just">
              <a:buNone/>
            </a:pPr>
            <a:r>
              <a:rPr lang="en-IN" sz="2800" dirty="0" smtClean="0">
                <a:solidFill>
                  <a:srgbClr val="C00000"/>
                </a:solidFill>
              </a:rPr>
              <a:t>	It refers to a persistent and long-run BOP disequilibrium of a country. It is a chronic BOP deficit, according to IMF. </a:t>
            </a:r>
          </a:p>
          <a:p>
            <a:pPr marL="514350" indent="-514350" algn="just">
              <a:buNone/>
            </a:pPr>
            <a:r>
              <a:rPr lang="en-IN" sz="2800" dirty="0" smtClean="0">
                <a:solidFill>
                  <a:srgbClr val="C00000"/>
                </a:solidFill>
              </a:rPr>
              <a:t>	It is caused by such dynamic factors as:</a:t>
            </a:r>
          </a:p>
          <a:p>
            <a:pPr marL="514350" indent="-514350" algn="just">
              <a:buNone/>
            </a:pPr>
            <a:r>
              <a:rPr lang="en-IN" sz="2800" dirty="0" smtClean="0">
                <a:solidFill>
                  <a:srgbClr val="C00000"/>
                </a:solidFill>
              </a:rPr>
              <a:t>	(1) Changes in consumer tastes within the country or abroad which reduce the country’s exports  and  increase its  imports.  </a:t>
            </a:r>
          </a:p>
          <a:p>
            <a:pPr marL="514350" indent="-514350" algn="just">
              <a:buNone/>
            </a:pPr>
            <a:r>
              <a:rPr lang="en-IN" sz="2800" dirty="0" smtClean="0">
                <a:solidFill>
                  <a:srgbClr val="C00000"/>
                </a:solidFill>
              </a:rPr>
              <a:t>	(2) Continuous  fall  in  the country’s  foreign  exchange reserves due to supply inelasticities of exports and excessive demand for foreign goods and services. 					        Cont…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buNone/>
            </a:pPr>
            <a:r>
              <a:rPr lang="en-IN" sz="2800" dirty="0" smtClean="0">
                <a:solidFill>
                  <a:srgbClr val="C00000"/>
                </a:solidFill>
              </a:rPr>
              <a:t>	(3) Excessive capital outflows due to massive imports of capital goods, raw materials, essential consumer goods, technology and external indebtedness. </a:t>
            </a:r>
          </a:p>
          <a:p>
            <a:pPr marL="514350" indent="-514350" algn="just">
              <a:buNone/>
            </a:pPr>
            <a:r>
              <a:rPr lang="en-IN" sz="2800" dirty="0" smtClean="0">
                <a:solidFill>
                  <a:srgbClr val="C00000"/>
                </a:solidFill>
              </a:rPr>
              <a:t>	(4) Low competitiveness strength in world markets which adversely affects exports. </a:t>
            </a:r>
          </a:p>
          <a:p>
            <a:pPr marL="514350" indent="-514350" algn="just">
              <a:buNone/>
            </a:pPr>
            <a:r>
              <a:rPr lang="en-IN" sz="2800" dirty="0" smtClean="0">
                <a:solidFill>
                  <a:srgbClr val="C00000"/>
                </a:solidFill>
              </a:rPr>
              <a:t>	(5) Inflationary pressures within the economy which makes exports dearer (costlier).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buFont typeface="+mj-lt"/>
              <a:buAutoNum type="arabicPeriod" startAt="3"/>
            </a:pPr>
            <a:r>
              <a:rPr lang="en-IN" sz="2500" b="1" dirty="0" smtClean="0">
                <a:solidFill>
                  <a:srgbClr val="C00000"/>
                </a:solidFill>
              </a:rPr>
              <a:t>Structural Changes (or Disequilibrium):</a:t>
            </a:r>
            <a:r>
              <a:rPr lang="en-IN" sz="2500" dirty="0" smtClean="0">
                <a:solidFill>
                  <a:srgbClr val="C00000"/>
                </a:solidFill>
              </a:rPr>
              <a:t> </a:t>
            </a:r>
          </a:p>
          <a:p>
            <a:pPr marL="514350" indent="-514350" algn="just">
              <a:buNone/>
            </a:pPr>
            <a:r>
              <a:rPr lang="en-IN" sz="2500" dirty="0" smtClean="0">
                <a:solidFill>
                  <a:srgbClr val="C00000"/>
                </a:solidFill>
              </a:rPr>
              <a:t>	Structural changes bring about disequilibrium in BOP over the long run. </a:t>
            </a:r>
          </a:p>
          <a:p>
            <a:pPr marL="514350" indent="-514350" algn="just">
              <a:buNone/>
            </a:pPr>
            <a:r>
              <a:rPr lang="en-IN" sz="2500" dirty="0" smtClean="0">
                <a:solidFill>
                  <a:srgbClr val="C00000"/>
                </a:solidFill>
              </a:rPr>
              <a:t>	They may result from the following factors: </a:t>
            </a:r>
          </a:p>
          <a:p>
            <a:pPr marL="514350" indent="-514350" algn="just">
              <a:buNone/>
            </a:pPr>
            <a:r>
              <a:rPr lang="en-IN" sz="2500" dirty="0" smtClean="0">
                <a:solidFill>
                  <a:srgbClr val="C00000"/>
                </a:solidFill>
              </a:rPr>
              <a:t>	(a) Technological changes in methods of production of products in domestic industries or in the industries in other countries. </a:t>
            </a:r>
          </a:p>
          <a:p>
            <a:pPr marL="514350" indent="-514350" algn="just">
              <a:buNone/>
            </a:pPr>
            <a:r>
              <a:rPr lang="en-IN" sz="2500" dirty="0" smtClean="0">
                <a:solidFill>
                  <a:srgbClr val="C00000"/>
                </a:solidFill>
              </a:rPr>
              <a:t>	(b) Import restrictions of all kinds. </a:t>
            </a:r>
          </a:p>
          <a:p>
            <a:pPr marL="514350" indent="-514350" algn="just">
              <a:buNone/>
            </a:pPr>
            <a:r>
              <a:rPr lang="en-IN" sz="2500" dirty="0" smtClean="0">
                <a:solidFill>
                  <a:srgbClr val="C00000"/>
                </a:solidFill>
              </a:rPr>
              <a:t>	(c) Deficit in BOP also arises when a country suffers  from  deficiency of resources  which  it  is  required  to  import  from  other countries. </a:t>
            </a:r>
          </a:p>
          <a:p>
            <a:pPr marL="514350" indent="-514350" algn="just">
              <a:buNone/>
            </a:pPr>
            <a:r>
              <a:rPr lang="en-IN" sz="2500" dirty="0" smtClean="0">
                <a:solidFill>
                  <a:srgbClr val="C00000"/>
                </a:solidFill>
              </a:rPr>
              <a:t>	(d) Disequilibrium in BOP may also  be caused by changes  in the supply or direction of long-term capital flows.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4"/>
            </a:pPr>
            <a:r>
              <a:rPr lang="en-IN" sz="2500" b="1" dirty="0" smtClean="0">
                <a:solidFill>
                  <a:srgbClr val="C00000"/>
                </a:solidFill>
              </a:rPr>
              <a:t>Changes in Exchange Rates: </a:t>
            </a:r>
          </a:p>
          <a:p>
            <a:pPr marL="514350" indent="-514350" algn="just">
              <a:lnSpc>
                <a:spcPts val="3000"/>
              </a:lnSpc>
              <a:spcBef>
                <a:spcPts val="0"/>
              </a:spcBef>
              <a:buNone/>
            </a:pPr>
            <a:r>
              <a:rPr lang="en-IN" sz="2500" dirty="0" smtClean="0">
                <a:solidFill>
                  <a:srgbClr val="C00000"/>
                </a:solidFill>
              </a:rPr>
              <a:t>	Changes in foreign exchange rate in the form of overvaluation or  undervaluation  of  foreign  currency  lead  to  BOP  disequilibrium.  </a:t>
            </a:r>
          </a:p>
          <a:p>
            <a:pPr marL="514350" indent="-514350" algn="just">
              <a:lnSpc>
                <a:spcPts val="3000"/>
              </a:lnSpc>
              <a:spcBef>
                <a:spcPts val="0"/>
              </a:spcBef>
              <a:buNone/>
            </a:pPr>
            <a:r>
              <a:rPr lang="en-IN" sz="2500" dirty="0" smtClean="0">
                <a:solidFill>
                  <a:srgbClr val="C00000"/>
                </a:solidFill>
              </a:rPr>
              <a:t>	When  the  value  of currency is higher in relation to other currencies, it is said to be overvalued. Opposite is the case of an undervalued currency. </a:t>
            </a:r>
          </a:p>
          <a:p>
            <a:pPr marL="514350" indent="-514350" algn="just">
              <a:lnSpc>
                <a:spcPts val="3000"/>
              </a:lnSpc>
              <a:spcBef>
                <a:spcPts val="0"/>
              </a:spcBef>
              <a:buNone/>
            </a:pPr>
            <a:r>
              <a:rPr lang="en-IN" sz="2500" dirty="0" smtClean="0">
                <a:solidFill>
                  <a:srgbClr val="C00000"/>
                </a:solidFill>
              </a:rPr>
              <a:t>	Overvaluation of the domestic currency makes foreign goods cheaper and exports dearer in foreign countries. As a result, the country imports more and exports less of goods. There is also outflow of capital. This leads to unfavourable BOP. On the contrary, undervaluation of the currency makes BOP favourable for the country by encouraging exports and inflow of capital and reducing imports.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5"/>
            </a:pPr>
            <a:r>
              <a:rPr lang="en-IN" sz="2500" b="1" dirty="0" smtClean="0">
                <a:solidFill>
                  <a:srgbClr val="C00000"/>
                </a:solidFill>
              </a:rPr>
              <a:t>Cyclical Fluctuations (or Disequilibrium): </a:t>
            </a:r>
          </a:p>
          <a:p>
            <a:pPr marL="514350" indent="-514350" algn="just">
              <a:lnSpc>
                <a:spcPts val="3000"/>
              </a:lnSpc>
              <a:spcBef>
                <a:spcPts val="0"/>
              </a:spcBef>
              <a:buNone/>
            </a:pPr>
            <a:r>
              <a:rPr lang="en-IN" sz="2500" dirty="0" smtClean="0">
                <a:solidFill>
                  <a:srgbClr val="C00000"/>
                </a:solidFill>
              </a:rPr>
              <a:t>	Cyclical fluctuations in business activity also lead to BOP disequilibrium. When there is depression in a country, volumes of both exports and imports fall drastically in relation to other countries. But the fall in exports may be more than that of imports due to decline in domestic production. Therefore, there is an adverse BOP situation. On the other hand, when there is boom in a country in relation to other countries, both exports and imports may increase. But there can be either a surplus or deficit in BOP situation depending upon whether the country exports more than imports or imports more than exports. In both the cases, there will be disequilibrium in BOP.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6"/>
            </a:pPr>
            <a:r>
              <a:rPr lang="en-IN" sz="2500" b="1" dirty="0" smtClean="0">
                <a:solidFill>
                  <a:srgbClr val="C00000"/>
                </a:solidFill>
              </a:rPr>
              <a:t>Changes in National Income: </a:t>
            </a:r>
          </a:p>
          <a:p>
            <a:pPr marL="514350" indent="-514350" algn="just">
              <a:lnSpc>
                <a:spcPts val="3000"/>
              </a:lnSpc>
              <a:spcBef>
                <a:spcPts val="0"/>
              </a:spcBef>
              <a:buNone/>
            </a:pPr>
            <a:r>
              <a:rPr lang="en-IN" sz="2500" dirty="0" smtClean="0">
                <a:solidFill>
                  <a:srgbClr val="C00000"/>
                </a:solidFill>
              </a:rPr>
              <a:t>	If the national income of a country increases, it will lead to an increase in imports thereby creating a deficit in its BOPs, other things remaining the same. If the  country  is  already  at  full  employment  level,  an  increase  in  income  will  lead  to inflationary rise in prices which may increase its imports and thus bring disequilibrium in the BOPs.</a:t>
            </a:r>
          </a:p>
          <a:p>
            <a:pPr marL="514350" indent="-514350" algn="just">
              <a:lnSpc>
                <a:spcPts val="3000"/>
              </a:lnSpc>
              <a:spcBef>
                <a:spcPts val="0"/>
              </a:spcBef>
              <a:buFont typeface="+mj-lt"/>
              <a:buAutoNum type="arabicPeriod" startAt="7"/>
            </a:pPr>
            <a:r>
              <a:rPr lang="en-IN" sz="2500" b="1" dirty="0" smtClean="0">
                <a:solidFill>
                  <a:srgbClr val="C00000"/>
                </a:solidFill>
              </a:rPr>
              <a:t>Price Changes:</a:t>
            </a:r>
            <a:r>
              <a:rPr lang="en-IN" sz="2500" dirty="0" smtClean="0">
                <a:solidFill>
                  <a:srgbClr val="C00000"/>
                </a:solidFill>
              </a:rPr>
              <a:t> </a:t>
            </a:r>
          </a:p>
          <a:p>
            <a:pPr marL="514350" indent="-514350" algn="just">
              <a:lnSpc>
                <a:spcPts val="3000"/>
              </a:lnSpc>
              <a:spcBef>
                <a:spcPts val="0"/>
              </a:spcBef>
              <a:buNone/>
            </a:pPr>
            <a:r>
              <a:rPr lang="en-IN" sz="2500" dirty="0" smtClean="0">
                <a:solidFill>
                  <a:srgbClr val="C00000"/>
                </a:solidFill>
              </a:rPr>
              <a:t>	Inflation or deflation is another cause of disequilibrium in the BOPs. If there is inflation in the country, prices of exports increase. As a result, exports fall. As the same time, the demand for imports increases. Thus increase in export prices leading to decline in exports and rise in imports results in adverse BOPs.</a:t>
            </a:r>
          </a:p>
          <a:p>
            <a:pPr marL="514350" indent="-514350" algn="just">
              <a:lnSpc>
                <a:spcPts val="3000"/>
              </a:lnSpc>
              <a:spcBef>
                <a:spcPts val="0"/>
              </a:spcBef>
              <a:buNone/>
            </a:pPr>
            <a:endParaRPr lang="en-IN" sz="250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8"/>
            </a:pPr>
            <a:r>
              <a:rPr lang="en-IN" sz="2500" b="1" dirty="0" smtClean="0">
                <a:solidFill>
                  <a:srgbClr val="C00000"/>
                </a:solidFill>
              </a:rPr>
              <a:t>Stage of Economic Development: </a:t>
            </a:r>
          </a:p>
          <a:p>
            <a:pPr marL="514350" indent="-514350" algn="just">
              <a:lnSpc>
                <a:spcPts val="3000"/>
              </a:lnSpc>
              <a:spcBef>
                <a:spcPts val="0"/>
              </a:spcBef>
              <a:buNone/>
            </a:pPr>
            <a:r>
              <a:rPr lang="en-IN" sz="2500" b="1" dirty="0" smtClean="0">
                <a:solidFill>
                  <a:srgbClr val="C00000"/>
                </a:solidFill>
              </a:rPr>
              <a:t>	</a:t>
            </a:r>
            <a:r>
              <a:rPr lang="en-IN" sz="2500" dirty="0" smtClean="0">
                <a:solidFill>
                  <a:srgbClr val="C00000"/>
                </a:solidFill>
              </a:rPr>
              <a:t>A country’s BOPs also depend on its stage of economic development. If a country is developing, it will have a deficit in its BOPs because it imports raw materials, machinery, capital equipment, and services associated with the development process and exports primary products. The country has to pay more for costly imports and gets less for its cheap exports. This leads to disequilibrium in its BOPs.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9"/>
            </a:pPr>
            <a:r>
              <a:rPr lang="en-IN" sz="2500" b="1" dirty="0" smtClean="0">
                <a:solidFill>
                  <a:srgbClr val="C00000"/>
                </a:solidFill>
              </a:rPr>
              <a:t>Capital Movements: </a:t>
            </a:r>
          </a:p>
          <a:p>
            <a:pPr marL="514350" indent="-514350" algn="just">
              <a:lnSpc>
                <a:spcPts val="3000"/>
              </a:lnSpc>
              <a:spcBef>
                <a:spcPts val="0"/>
              </a:spcBef>
              <a:buNone/>
            </a:pPr>
            <a:r>
              <a:rPr lang="en-IN" sz="2500" dirty="0" smtClean="0">
                <a:solidFill>
                  <a:srgbClr val="C00000"/>
                </a:solidFill>
              </a:rPr>
              <a:t>	Borrowings and lending’s or movements of capital by countries also result in disequilibrium in BOP. A country which gives loans and grants on a large scale to other countries has a deficit in its BOP on capital account. On the other hand, a developing country borrowing large funds from other countries and international institutions may have a favourable BOP. But such a possibility is remote because these countries usually import huge quantities of food, raw materials, capita;  goods, etc. and export primary products. Such borrowings simply help in reducing BOP deficit.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SEMESTER VI</a:t>
            </a:r>
            <a:endParaRPr lang="en-IN" dirty="0"/>
          </a:p>
        </p:txBody>
      </p:sp>
      <p:sp>
        <p:nvSpPr>
          <p:cNvPr id="3" name="Content Placeholder 2"/>
          <p:cNvSpPr>
            <a:spLocks noGrp="1"/>
          </p:cNvSpPr>
          <p:nvPr>
            <p:ph idx="1"/>
          </p:nvPr>
        </p:nvSpPr>
        <p:spPr/>
        <p:txBody>
          <a:bodyPr>
            <a:normAutofit/>
          </a:bodyPr>
          <a:lstStyle/>
          <a:p>
            <a:pPr>
              <a:buNone/>
            </a:pPr>
            <a:r>
              <a:rPr lang="en-IN" b="1" dirty="0" smtClean="0"/>
              <a:t>Module </a:t>
            </a:r>
            <a:r>
              <a:rPr lang="en-IN" b="1" dirty="0" smtClean="0"/>
              <a:t> </a:t>
            </a:r>
            <a:r>
              <a:rPr lang="en-IN" b="1" dirty="0" smtClean="0"/>
              <a:t>– </a:t>
            </a:r>
            <a:r>
              <a:rPr lang="en-IN" b="1" dirty="0" smtClean="0"/>
              <a:t>Balance of Payments and WTO</a:t>
            </a:r>
            <a:endParaRPr lang="en-IN" dirty="0" smtClean="0"/>
          </a:p>
          <a:p>
            <a:pPr marL="514350" indent="-514350" algn="just">
              <a:buFont typeface="+mj-lt"/>
              <a:buAutoNum type="arabicPeriod"/>
            </a:pPr>
            <a:r>
              <a:rPr lang="en-IN" dirty="0" smtClean="0"/>
              <a:t>Concept &amp; Structure of BOP, </a:t>
            </a:r>
            <a:endParaRPr lang="en-IN" dirty="0" smtClean="0"/>
          </a:p>
          <a:p>
            <a:pPr marL="514350" indent="-514350" algn="just">
              <a:buFont typeface="+mj-lt"/>
              <a:buAutoNum type="arabicPeriod"/>
            </a:pPr>
            <a:r>
              <a:rPr lang="en-IN" dirty="0" smtClean="0"/>
              <a:t>Causes </a:t>
            </a:r>
            <a:r>
              <a:rPr lang="en-IN" dirty="0" smtClean="0"/>
              <a:t>of Disequilibrium, Measures to Correct Disequilibrium in </a:t>
            </a:r>
            <a:r>
              <a:rPr lang="en-IN" dirty="0" smtClean="0"/>
              <a:t>BOP, India’s </a:t>
            </a:r>
            <a:r>
              <a:rPr lang="en-IN" dirty="0" smtClean="0"/>
              <a:t>BOP Position since 1991- </a:t>
            </a:r>
            <a:endParaRPr lang="en-IN" dirty="0" smtClean="0"/>
          </a:p>
          <a:p>
            <a:pPr marL="514350" indent="-514350" algn="just">
              <a:buFont typeface="+mj-lt"/>
              <a:buAutoNum type="arabicPeriod"/>
            </a:pPr>
            <a:r>
              <a:rPr lang="en-IN" dirty="0" smtClean="0"/>
              <a:t>WTO </a:t>
            </a:r>
            <a:r>
              <a:rPr lang="en-IN" dirty="0" smtClean="0"/>
              <a:t>Agreements with reference to TRIPS, TRIMS and GATS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Causes of Disequilibrium</a:t>
            </a:r>
          </a:p>
        </p:txBody>
      </p:sp>
      <p:sp>
        <p:nvSpPr>
          <p:cNvPr id="3" name="Content Placeholder 2"/>
          <p:cNvSpPr>
            <a:spLocks noGrp="1"/>
          </p:cNvSpPr>
          <p:nvPr>
            <p:ph idx="1"/>
          </p:nvPr>
        </p:nvSpPr>
        <p:spPr>
          <a:xfrm>
            <a:off x="457200" y="857232"/>
            <a:ext cx="8229600" cy="5715040"/>
          </a:xfrm>
        </p:spPr>
        <p:txBody>
          <a:bodyPr>
            <a:noAutofit/>
          </a:bodyPr>
          <a:lstStyle/>
          <a:p>
            <a:pPr marL="514350" indent="-514350" algn="just">
              <a:lnSpc>
                <a:spcPts val="3000"/>
              </a:lnSpc>
              <a:spcBef>
                <a:spcPts val="0"/>
              </a:spcBef>
              <a:buFont typeface="+mj-lt"/>
              <a:buAutoNum type="arabicPeriod" startAt="10"/>
            </a:pPr>
            <a:r>
              <a:rPr lang="en-IN" sz="2500" b="1" dirty="0" smtClean="0">
                <a:solidFill>
                  <a:srgbClr val="C00000"/>
                </a:solidFill>
              </a:rPr>
              <a:t>Political Conditions:</a:t>
            </a:r>
            <a:r>
              <a:rPr lang="en-IN" sz="2500" dirty="0" smtClean="0">
                <a:solidFill>
                  <a:srgbClr val="C00000"/>
                </a:solidFill>
              </a:rPr>
              <a:t> </a:t>
            </a:r>
          </a:p>
          <a:p>
            <a:pPr marL="514350" indent="-514350" algn="just">
              <a:lnSpc>
                <a:spcPts val="3000"/>
              </a:lnSpc>
              <a:spcBef>
                <a:spcPts val="0"/>
              </a:spcBef>
              <a:buNone/>
            </a:pPr>
            <a:r>
              <a:rPr lang="en-IN" sz="2500" dirty="0" smtClean="0">
                <a:solidFill>
                  <a:srgbClr val="C00000"/>
                </a:solidFill>
              </a:rPr>
              <a:t>	Political instability in a country created uncertainty among foreign investors which leads to the outflow of capital and hampers its inflow. This causes disequilibrium in BOP of the country. Disequilibrium in BOP also occurs in the event of war or fear of war with some other country.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214422"/>
            <a:ext cx="8229600" cy="5357850"/>
          </a:xfrm>
        </p:spPr>
        <p:txBody>
          <a:bodyPr>
            <a:noAutofit/>
          </a:bodyPr>
          <a:lstStyle/>
          <a:p>
            <a:pPr marL="0" indent="0" algn="just">
              <a:lnSpc>
                <a:spcPts val="3000"/>
              </a:lnSpc>
              <a:spcBef>
                <a:spcPts val="0"/>
              </a:spcBef>
              <a:buNone/>
            </a:pPr>
            <a:r>
              <a:rPr lang="en-IN" sz="2500" b="1" dirty="0" smtClean="0">
                <a:solidFill>
                  <a:srgbClr val="C00000"/>
                </a:solidFill>
              </a:rPr>
              <a:t>When there is a disequilibrium in the BOPs of a country, adjustment is brought about automatically through price and income changes or by adopting certain policy measures like export promotion, monetary and fiscal policies, devaluation and direct controls.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214422"/>
            <a:ext cx="8229600" cy="5357850"/>
          </a:xfrm>
        </p:spPr>
        <p:txBody>
          <a:bodyPr>
            <a:noAutofit/>
          </a:bodyPr>
          <a:lstStyle/>
          <a:p>
            <a:pPr marL="514350" indent="-514350" algn="just">
              <a:buFont typeface="+mj-lt"/>
              <a:buAutoNum type="arabicPeriod"/>
            </a:pPr>
            <a:r>
              <a:rPr lang="en-GB" sz="2800" b="1" dirty="0" smtClean="0">
                <a:solidFill>
                  <a:srgbClr val="490FB1"/>
                </a:solidFill>
              </a:rPr>
              <a:t>Adjustment  through  Exchange  Depreciation  (Price  Effect):  </a:t>
            </a:r>
            <a:endParaRPr lang="en-GB" sz="2800" b="1" dirty="0" smtClean="0">
              <a:solidFill>
                <a:srgbClr val="490FB1"/>
              </a:solidFill>
            </a:endParaRPr>
          </a:p>
          <a:p>
            <a:pPr marL="514350" indent="-514350" algn="just">
              <a:buNone/>
            </a:pPr>
            <a:r>
              <a:rPr lang="en-GB" sz="2800" b="1" dirty="0" smtClean="0">
                <a:solidFill>
                  <a:srgbClr val="490FB1"/>
                </a:solidFill>
              </a:rPr>
              <a:t>	</a:t>
            </a:r>
            <a:r>
              <a:rPr lang="en-GB" sz="2800" dirty="0" smtClean="0">
                <a:solidFill>
                  <a:srgbClr val="490FB1"/>
                </a:solidFill>
              </a:rPr>
              <a:t>Under  </a:t>
            </a:r>
            <a:r>
              <a:rPr lang="en-GB" sz="2800" dirty="0" smtClean="0">
                <a:solidFill>
                  <a:srgbClr val="490FB1"/>
                </a:solidFill>
              </a:rPr>
              <a:t>flexible  exchange rates, the disequilibrium in the BOPs is automatically solved by the forces of demand and supply for foreign exchange. This is automatically achieved by depreciation of a country’s currency in case of deficit in its BOPs. Depreciation of a currency means that its relative value  decreases. Depreciation  has the effect of encouraging exports and discouraging imports. </a:t>
            </a:r>
            <a:endParaRPr lang="en-IN" sz="2800" dirty="0">
              <a:solidFill>
                <a:srgbClr val="490FB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071546"/>
            <a:ext cx="8229600" cy="5357850"/>
          </a:xfrm>
        </p:spPr>
        <p:txBody>
          <a:bodyPr>
            <a:noAutofit/>
          </a:bodyPr>
          <a:lstStyle/>
          <a:p>
            <a:pPr marL="514350" indent="-514350" algn="just">
              <a:buFont typeface="+mj-lt"/>
              <a:buAutoNum type="arabicPeriod" startAt="2"/>
            </a:pPr>
            <a:r>
              <a:rPr lang="en-IN" sz="2800" b="1" dirty="0" smtClean="0">
                <a:solidFill>
                  <a:srgbClr val="490FB1"/>
                </a:solidFill>
              </a:rPr>
              <a:t>Devaluation or Expenditure – Switching Policy: </a:t>
            </a:r>
            <a:r>
              <a:rPr lang="en-IN" sz="2500" dirty="0" smtClean="0">
                <a:solidFill>
                  <a:srgbClr val="490FB1"/>
                </a:solidFill>
              </a:rPr>
              <a:t>Devaluation raises the domestic price of imports and reduces the foreign prices of exports of a country devaluing its currency in relation  to  the  currency  of  another  country.  Devaluation  is  referred  to  as  expenditure switching </a:t>
            </a:r>
            <a:r>
              <a:rPr lang="en-IN" sz="2500" dirty="0" smtClean="0">
                <a:solidFill>
                  <a:srgbClr val="490FB1"/>
                </a:solidFill>
              </a:rPr>
              <a:t>policy </a:t>
            </a:r>
            <a:r>
              <a:rPr lang="en-IN" sz="2500" dirty="0" smtClean="0">
                <a:solidFill>
                  <a:srgbClr val="490FB1"/>
                </a:solidFill>
              </a:rPr>
              <a:t>because  it switches  expenditure from  imported to domestic goods  and services. When a country devalues its currency, the price of foreign currency increases which makes imports dearer and exports cheaper. This causes expenditures to be switched from foreign to domestic goods as the country’s exports rise and the country produce more to meet the domestic and foreign demand for goods with reduction in imports. As a result, the BOPs deficit is removed.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071546"/>
            <a:ext cx="8229600" cy="5357850"/>
          </a:xfrm>
        </p:spPr>
        <p:txBody>
          <a:bodyPr>
            <a:noAutofit/>
          </a:bodyPr>
          <a:lstStyle/>
          <a:p>
            <a:pPr marL="514350" indent="-514350" algn="just">
              <a:buFont typeface="+mj-lt"/>
              <a:buAutoNum type="arabicPeriod" startAt="3"/>
            </a:pPr>
            <a:r>
              <a:rPr lang="en-IN" sz="2700" b="1" dirty="0" smtClean="0">
                <a:solidFill>
                  <a:srgbClr val="490FB1"/>
                </a:solidFill>
              </a:rPr>
              <a:t>Direct Controls: </a:t>
            </a:r>
            <a:r>
              <a:rPr lang="en-IN" sz="2700" dirty="0" smtClean="0">
                <a:solidFill>
                  <a:srgbClr val="490FB1"/>
                </a:solidFill>
              </a:rPr>
              <a:t>To correct disequilibrium in the BOPs, government also adopts direct controls which aim at limiting the volume of imports. The government restricts the import of unimportant items by imposing heavy import duties, fixation of quotas, etc. At the same time, it may allow imports of essential goods duty free or at lower import duties. The government also imposes exchange controls. Exchange controls have a dual purpose. They restrict imports and also control and regulate the foreign exchange. With reduction in imports and control of foreign exchange, visible and invisible imports are reduced. As a result, BOPs is corrected</a:t>
            </a:r>
            <a:r>
              <a:rPr lang="en-IN" sz="2700" b="1" dirty="0" smtClean="0">
                <a:solidFill>
                  <a:srgbClr val="490FB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071546"/>
            <a:ext cx="8229600" cy="5357850"/>
          </a:xfrm>
        </p:spPr>
        <p:txBody>
          <a:bodyPr>
            <a:noAutofit/>
          </a:bodyPr>
          <a:lstStyle/>
          <a:p>
            <a:pPr marL="514350" indent="-514350" algn="just">
              <a:buFont typeface="+mj-lt"/>
              <a:buAutoNum type="arabicPeriod" startAt="4"/>
            </a:pPr>
            <a:r>
              <a:rPr lang="en-IN" sz="2700" b="1" dirty="0" smtClean="0">
                <a:solidFill>
                  <a:srgbClr val="490FB1"/>
                </a:solidFill>
              </a:rPr>
              <a:t>Adjustment through Capital Movements: </a:t>
            </a:r>
            <a:r>
              <a:rPr lang="en-IN" sz="2700" dirty="0" smtClean="0">
                <a:solidFill>
                  <a:srgbClr val="490FB1"/>
                </a:solidFill>
              </a:rPr>
              <a:t>A deficit can be financed by capital inflows. When capital is perfectly mobile within countries, a small rise in the domestic rate of interest brings a large inflow of capital. The BOPs is said to be in equilibrium when the domestic interest rate equals the world rate. If the domestic interest rate is higher than the world rate, there will be capital inflows and the BOPs deficit is corrected.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071546"/>
            <a:ext cx="8229600" cy="5357850"/>
          </a:xfrm>
        </p:spPr>
        <p:txBody>
          <a:bodyPr>
            <a:noAutofit/>
          </a:bodyPr>
          <a:lstStyle/>
          <a:p>
            <a:pPr marL="514350" indent="-514350" algn="just">
              <a:buFont typeface="+mj-lt"/>
              <a:buAutoNum type="arabicPeriod" startAt="5"/>
            </a:pPr>
            <a:r>
              <a:rPr lang="en-IN" sz="2700" b="1" dirty="0" smtClean="0">
                <a:solidFill>
                  <a:srgbClr val="490FB1"/>
                </a:solidFill>
              </a:rPr>
              <a:t>Adjustment through Income Changes: </a:t>
            </a:r>
            <a:r>
              <a:rPr lang="en-IN" sz="2700" dirty="0" smtClean="0">
                <a:solidFill>
                  <a:srgbClr val="490FB1"/>
                </a:solidFill>
              </a:rPr>
              <a:t>Given the foreign exchange rate and prices in a country, an increase in the value of exports, causes an increase in the incomes of all persons associated with the export industries. These, in turn, create demand for other goods and services within the country. This process will continue and the national income increases by the value of  the multiplier.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928694"/>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1071546"/>
            <a:ext cx="8229600" cy="5786454"/>
          </a:xfrm>
        </p:spPr>
        <p:txBody>
          <a:bodyPr>
            <a:noAutofit/>
          </a:bodyPr>
          <a:lstStyle/>
          <a:p>
            <a:pPr marL="514350" indent="-514350" algn="just">
              <a:buFont typeface="+mj-lt"/>
              <a:buAutoNum type="arabicPeriod" startAt="6"/>
            </a:pPr>
            <a:r>
              <a:rPr lang="en-IN" sz="2700" b="1" dirty="0" smtClean="0">
                <a:solidFill>
                  <a:srgbClr val="490FB1"/>
                </a:solidFill>
              </a:rPr>
              <a:t>Stimulation  of  Exports  and  Import  Substitutes: </a:t>
            </a:r>
            <a:r>
              <a:rPr lang="en-IN" sz="2700" dirty="0" smtClean="0">
                <a:solidFill>
                  <a:srgbClr val="490FB1"/>
                </a:solidFill>
              </a:rPr>
              <a:t> A  deficit  in  the  BOPs  can  also  be corrected by encouraging exports. Exports can be encouraged by producing quality products, by  increasing  exports  through  increased  production  and  productivity,  and  by  better marketing. </a:t>
            </a:r>
            <a:r>
              <a:rPr lang="en-IN" sz="2700" dirty="0" smtClean="0">
                <a:solidFill>
                  <a:srgbClr val="490FB1"/>
                </a:solidFill>
              </a:rPr>
              <a:t>They </a:t>
            </a:r>
            <a:r>
              <a:rPr lang="en-IN" sz="2700" dirty="0" smtClean="0">
                <a:solidFill>
                  <a:srgbClr val="490FB1"/>
                </a:solidFill>
              </a:rPr>
              <a:t>can also be increased by a policy of import substitution. It means that the country produces </a:t>
            </a:r>
            <a:r>
              <a:rPr lang="en-IN" sz="2700" dirty="0" smtClean="0">
                <a:solidFill>
                  <a:srgbClr val="490FB1"/>
                </a:solidFill>
              </a:rPr>
              <a:t>those </a:t>
            </a:r>
            <a:r>
              <a:rPr lang="en-IN" sz="2700" dirty="0" smtClean="0">
                <a:solidFill>
                  <a:srgbClr val="490FB1"/>
                </a:solidFill>
              </a:rPr>
              <a:t>goods which it imports. An increase in exports cause the national income to rise by many time through the operation of the foreign trade multiplier. The foreign trade multiplier expresses the change in income caused by a change in exports. As a result, the deficit in the BOPs is removed.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857256"/>
          </a:xfrm>
        </p:spPr>
        <p:txBody>
          <a:bodyPr>
            <a:noAutofit/>
          </a:bodyPr>
          <a:lstStyle/>
          <a:p>
            <a:r>
              <a:rPr lang="en-IN" sz="3800" b="1" dirty="0" smtClean="0">
                <a:solidFill>
                  <a:srgbClr val="F10F55"/>
                </a:solidFill>
                <a:ea typeface="Tahoma" pitchFamily="34" charset="0"/>
                <a:cs typeface="Tahoma" pitchFamily="34" charset="0"/>
              </a:rPr>
              <a:t>Measures to correct disequilibrium in Balance of Payments</a:t>
            </a:r>
          </a:p>
        </p:txBody>
      </p:sp>
      <p:sp>
        <p:nvSpPr>
          <p:cNvPr id="3" name="Content Placeholder 2"/>
          <p:cNvSpPr>
            <a:spLocks noGrp="1"/>
          </p:cNvSpPr>
          <p:nvPr>
            <p:ph idx="1"/>
          </p:nvPr>
        </p:nvSpPr>
        <p:spPr>
          <a:xfrm>
            <a:off x="457200" y="857232"/>
            <a:ext cx="8229600" cy="6000768"/>
          </a:xfrm>
        </p:spPr>
        <p:txBody>
          <a:bodyPr>
            <a:noAutofit/>
          </a:bodyPr>
          <a:lstStyle/>
          <a:p>
            <a:pPr marL="514350" indent="-514350" algn="just">
              <a:buFont typeface="+mj-lt"/>
              <a:buAutoNum type="arabicPeriod" startAt="6"/>
            </a:pPr>
            <a:r>
              <a:rPr lang="en-IN" sz="2700" b="1" dirty="0" smtClean="0">
                <a:solidFill>
                  <a:srgbClr val="490FB1"/>
                </a:solidFill>
              </a:rPr>
              <a:t>Expenditure – Reducing Policies: </a:t>
            </a:r>
            <a:r>
              <a:rPr lang="en-IN" sz="2500" dirty="0" smtClean="0">
                <a:solidFill>
                  <a:srgbClr val="490FB1"/>
                </a:solidFill>
              </a:rPr>
              <a:t>A deficit in the BOPs implies an excess of expenditure over income. To correct it, expenditure and income should be brought into equality. For this expenditure reducing monetary and fiscal policies are used. A Contractionary or tight monetary policy related to increase in interest rates to reduce money supply and a contraction fiscal policy related to reduction in government expenditure and or increase in taxes. Thus expenditure reducing policies reduce aggregate demand through higher taxes and interest rates, thereby reducing expenditure and output. The reduction in expenditure and output, in turn, reduces the domestic price level. This gives rise to switching of expenditure from foreign to domestic goods. As a result, the country’s imports are reduced and the BOPs deficit is corrected.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1143008"/>
            <a:ext cx="8229600" cy="5286388"/>
          </a:xfrm>
        </p:spPr>
        <p:txBody>
          <a:bodyPr>
            <a:noAutofit/>
          </a:bodyPr>
          <a:lstStyle/>
          <a:p>
            <a:pPr marL="0" indent="0" algn="just">
              <a:buNone/>
            </a:pPr>
            <a:r>
              <a:rPr lang="en-IN" sz="2700" dirty="0" smtClean="0">
                <a:solidFill>
                  <a:srgbClr val="490FB1"/>
                </a:solidFill>
              </a:rPr>
              <a:t>The </a:t>
            </a:r>
            <a:r>
              <a:rPr lang="en-IN" sz="2700" dirty="0" smtClean="0">
                <a:solidFill>
                  <a:srgbClr val="490FB1"/>
                </a:solidFill>
              </a:rPr>
              <a:t>economic crisis at the end of 1980s led to severe balance of payments </a:t>
            </a:r>
            <a:r>
              <a:rPr lang="en-IN" sz="2700" dirty="0" smtClean="0">
                <a:solidFill>
                  <a:srgbClr val="490FB1"/>
                </a:solidFill>
              </a:rPr>
              <a:t>crisis</a:t>
            </a:r>
            <a:r>
              <a:rPr lang="en-IN" sz="2700" dirty="0" smtClean="0">
                <a:solidFill>
                  <a:srgbClr val="490FB1"/>
                </a:solidFill>
              </a:rPr>
              <a:t> </a:t>
            </a:r>
            <a:r>
              <a:rPr lang="en-IN" sz="2700" dirty="0" smtClean="0">
                <a:solidFill>
                  <a:srgbClr val="490FB1"/>
                </a:solidFill>
              </a:rPr>
              <a:t>in the following ways:</a:t>
            </a:r>
          </a:p>
          <a:p>
            <a:pPr marL="514350" indent="-514350" algn="just">
              <a:buFont typeface="+mj-lt"/>
              <a:buAutoNum type="arabicPeriod"/>
            </a:pPr>
            <a:r>
              <a:rPr lang="en-IN" sz="2700" dirty="0" smtClean="0">
                <a:solidFill>
                  <a:srgbClr val="490FB1"/>
                </a:solidFill>
              </a:rPr>
              <a:t>It </a:t>
            </a:r>
            <a:r>
              <a:rPr lang="en-IN" sz="2700" dirty="0" smtClean="0">
                <a:solidFill>
                  <a:srgbClr val="490FB1"/>
                </a:solidFill>
              </a:rPr>
              <a:t>was brought about by the rise in oil prices following the Iraqi invasion of Kuwait in August 1990. This led to an extra burden of $2.9 billion on BOP in the form of additional POL import bill on account of the rise in POL prices, loss in exports to West Asia, loss in remittances from Iraq and Kuwait, etc. </a:t>
            </a:r>
            <a:endParaRPr lang="en-IN" sz="2700" dirty="0" smtClean="0">
              <a:solidFill>
                <a:srgbClr val="490FB1"/>
              </a:solidFill>
            </a:endParaRPr>
          </a:p>
          <a:p>
            <a:pPr marL="514350" indent="-514350" algn="just">
              <a:buFont typeface="+mj-lt"/>
              <a:buAutoNum type="arabicPeriod"/>
            </a:pPr>
            <a:r>
              <a:rPr lang="en-IN" sz="2700" dirty="0" smtClean="0">
                <a:solidFill>
                  <a:srgbClr val="490FB1"/>
                </a:solidFill>
              </a:rPr>
              <a:t>The </a:t>
            </a:r>
            <a:r>
              <a:rPr lang="en-IN" sz="2700" dirty="0" smtClean="0">
                <a:solidFill>
                  <a:srgbClr val="490FB1"/>
                </a:solidFill>
              </a:rPr>
              <a:t>Gulf crisis also made external borrowings difficult. As a result, current account deficit rose to 3.1 percent of GDP, as shown in below table.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928694"/>
          </a:xfrm>
        </p:spPr>
        <p:txBody>
          <a:bodyPr>
            <a:noAutofit/>
          </a:bodyPr>
          <a:lstStyle/>
          <a:p>
            <a:r>
              <a:rPr lang="en-IN" sz="3800" b="1" dirty="0" smtClean="0">
                <a:solidFill>
                  <a:srgbClr val="F10F55"/>
                </a:solidFill>
                <a:ea typeface="Tahoma" pitchFamily="34" charset="0"/>
                <a:cs typeface="Tahoma" pitchFamily="34" charset="0"/>
              </a:rPr>
              <a:t>Balance of Payments: </a:t>
            </a:r>
            <a:br>
              <a:rPr lang="en-IN" sz="3800" b="1" dirty="0" smtClean="0">
                <a:solidFill>
                  <a:srgbClr val="F10F55"/>
                </a:solidFill>
                <a:ea typeface="Tahoma" pitchFamily="34" charset="0"/>
                <a:cs typeface="Tahoma" pitchFamily="34" charset="0"/>
              </a:rPr>
            </a:br>
            <a:r>
              <a:rPr lang="en-IN" sz="3800" b="1" dirty="0" smtClean="0">
                <a:solidFill>
                  <a:srgbClr val="F10F55"/>
                </a:solidFill>
                <a:ea typeface="Tahoma" pitchFamily="34" charset="0"/>
                <a:cs typeface="Tahoma" pitchFamily="34" charset="0"/>
              </a:rPr>
              <a:t>Meaning and Structure</a:t>
            </a:r>
          </a:p>
        </p:txBody>
      </p:sp>
      <p:sp>
        <p:nvSpPr>
          <p:cNvPr id="3" name="Content Placeholder 2"/>
          <p:cNvSpPr>
            <a:spLocks noGrp="1"/>
          </p:cNvSpPr>
          <p:nvPr>
            <p:ph idx="1"/>
          </p:nvPr>
        </p:nvSpPr>
        <p:spPr>
          <a:xfrm>
            <a:off x="457200" y="1142984"/>
            <a:ext cx="8229600" cy="5500726"/>
          </a:xfrm>
        </p:spPr>
        <p:txBody>
          <a:bodyPr>
            <a:noAutofit/>
          </a:bodyPr>
          <a:lstStyle/>
          <a:p>
            <a:pPr marL="0" indent="0" algn="just">
              <a:lnSpc>
                <a:spcPts val="3800"/>
              </a:lnSpc>
              <a:spcBef>
                <a:spcPts val="0"/>
              </a:spcBef>
              <a:buNone/>
            </a:pPr>
            <a:r>
              <a:rPr lang="en-IN" sz="2800" dirty="0" smtClean="0">
                <a:solidFill>
                  <a:srgbClr val="D3220F"/>
                </a:solidFill>
              </a:rPr>
              <a:t>“The balance of payments is a systematic record of all economic transactions undertaken by the residents and the government of one country with the rest of the world during a given period of time.” (</a:t>
            </a:r>
            <a:r>
              <a:rPr lang="en-IN" sz="2800" dirty="0" err="1" smtClean="0">
                <a:solidFill>
                  <a:srgbClr val="D3220F"/>
                </a:solidFill>
              </a:rPr>
              <a:t>Kindelberger</a:t>
            </a:r>
            <a:r>
              <a:rPr lang="en-IN" sz="2800" dirty="0" smtClean="0">
                <a:solidFill>
                  <a:srgbClr val="D3220F"/>
                </a:solidFill>
              </a:rPr>
              <a:t>) </a:t>
            </a:r>
          </a:p>
          <a:p>
            <a:pPr marL="0" indent="0" algn="just">
              <a:lnSpc>
                <a:spcPts val="3800"/>
              </a:lnSpc>
              <a:spcBef>
                <a:spcPts val="0"/>
              </a:spcBef>
              <a:buNone/>
            </a:pPr>
            <a:r>
              <a:rPr lang="en-IN" sz="2800" dirty="0" smtClean="0">
                <a:solidFill>
                  <a:srgbClr val="D3220F"/>
                </a:solidFill>
              </a:rPr>
              <a:t>The above definition shows that balance of payments (BOPs) has reference to particular period of time, usually one year.</a:t>
            </a:r>
          </a:p>
          <a:p>
            <a:pPr marL="0" indent="0" algn="just">
              <a:lnSpc>
                <a:spcPts val="3800"/>
              </a:lnSpc>
              <a:spcBef>
                <a:spcPts val="0"/>
              </a:spcBef>
              <a:buNone/>
            </a:pPr>
            <a:r>
              <a:rPr lang="en-IN" sz="2800" dirty="0" smtClean="0">
                <a:solidFill>
                  <a:srgbClr val="D3220F"/>
                </a:solidFill>
              </a:rPr>
              <a:t>“The  balance  of  payments  is  merely  a  way  of  listing  receipts  and  payments  in  international transactions for a country.” (Bo </a:t>
            </a:r>
            <a:r>
              <a:rPr lang="en-IN" sz="2800" dirty="0" err="1" smtClean="0">
                <a:solidFill>
                  <a:srgbClr val="D3220F"/>
                </a:solidFill>
              </a:rPr>
              <a:t>Sodersten</a:t>
            </a:r>
            <a:r>
              <a:rPr lang="en-IN" sz="2800" dirty="0" smtClean="0">
                <a:solidFill>
                  <a:srgbClr val="D3220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Table: Balance of Payments </a:t>
            </a:r>
            <a:r>
              <a:rPr lang="en-IN" sz="3800" b="1" dirty="0" smtClean="0">
                <a:solidFill>
                  <a:srgbClr val="F10F55"/>
                </a:solidFill>
                <a:ea typeface="Tahoma" pitchFamily="34" charset="0"/>
                <a:cs typeface="Tahoma" pitchFamily="34" charset="0"/>
              </a:rPr>
              <a:t/>
            </a:r>
            <a:br>
              <a:rPr lang="en-IN" sz="3800" b="1" dirty="0" smtClean="0">
                <a:solidFill>
                  <a:srgbClr val="F10F55"/>
                </a:solidFill>
                <a:ea typeface="Tahoma" pitchFamily="34" charset="0"/>
                <a:cs typeface="Tahoma" pitchFamily="34" charset="0"/>
              </a:rPr>
            </a:br>
            <a:r>
              <a:rPr lang="en-IN" sz="3800" b="1" dirty="0" smtClean="0">
                <a:solidFill>
                  <a:srgbClr val="F10F55"/>
                </a:solidFill>
                <a:ea typeface="Tahoma" pitchFamily="34" charset="0"/>
                <a:cs typeface="Tahoma" pitchFamily="34" charset="0"/>
              </a:rPr>
              <a:t>Since </a:t>
            </a:r>
            <a:r>
              <a:rPr lang="en-IN" sz="3800" b="1" dirty="0" smtClean="0">
                <a:solidFill>
                  <a:srgbClr val="F10F55"/>
                </a:solidFill>
                <a:ea typeface="Tahoma" pitchFamily="34" charset="0"/>
                <a:cs typeface="Tahoma" pitchFamily="34" charset="0"/>
              </a:rPr>
              <a:t>1990-91</a:t>
            </a:r>
          </a:p>
        </p:txBody>
      </p:sp>
      <p:graphicFrame>
        <p:nvGraphicFramePr>
          <p:cNvPr id="4" name="Content Placeholder 3"/>
          <p:cNvGraphicFramePr>
            <a:graphicFrameLocks noGrp="1"/>
          </p:cNvGraphicFramePr>
          <p:nvPr>
            <p:ph idx="1"/>
          </p:nvPr>
        </p:nvGraphicFramePr>
        <p:xfrm>
          <a:off x="214283" y="1143000"/>
          <a:ext cx="8715434" cy="5500713"/>
        </p:xfrm>
        <a:graphic>
          <a:graphicData uri="http://schemas.openxmlformats.org/drawingml/2006/table">
            <a:tbl>
              <a:tblPr firstRow="1" bandRow="1">
                <a:tableStyleId>{5940675A-B579-460E-94D1-54222C63F5DA}</a:tableStyleId>
              </a:tblPr>
              <a:tblGrid>
                <a:gridCol w="1500197"/>
                <a:gridCol w="1500198"/>
                <a:gridCol w="1500198"/>
                <a:gridCol w="1500198"/>
                <a:gridCol w="1262071"/>
                <a:gridCol w="1452572"/>
              </a:tblGrid>
              <a:tr h="1692197">
                <a:tc>
                  <a:txBody>
                    <a:bodyPr/>
                    <a:lstStyle/>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Years</a:t>
                      </a:r>
                      <a:endParaRPr lang="en-IN" sz="2400" dirty="0">
                        <a:solidFill>
                          <a:srgbClr val="490FB1"/>
                        </a:solidFill>
                        <a:latin typeface="Times New Roman" pitchFamily="18" charset="0"/>
                        <a:ea typeface="Times New Roman"/>
                        <a:cs typeface="Times New Roman" pitchFamily="18" charset="0"/>
                      </a:endParaRPr>
                    </a:p>
                  </a:txBody>
                  <a:tcPr marL="68580" marR="68580" marT="0" marB="0" anchor="ctr"/>
                </a:tc>
                <a:tc>
                  <a:txBody>
                    <a:bodyPr/>
                    <a:lstStyle/>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Trade Balance</a:t>
                      </a:r>
                      <a:endParaRPr lang="en-IN" sz="2400" dirty="0">
                        <a:solidFill>
                          <a:srgbClr val="490FB1"/>
                        </a:solidFill>
                        <a:latin typeface="Times New Roman" pitchFamily="18" charset="0"/>
                        <a:ea typeface="Times New Roman"/>
                        <a:cs typeface="Times New Roman" pitchFamily="18" charset="0"/>
                      </a:endParaRPr>
                    </a:p>
                  </a:txBody>
                  <a:tcPr marL="68580" marR="68580" marT="0" marB="0" anchor="ctr"/>
                </a:tc>
                <a:tc>
                  <a:txBody>
                    <a:bodyPr/>
                    <a:lstStyle/>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Net Invisibles</a:t>
                      </a:r>
                      <a:endParaRPr lang="en-IN" sz="2400" dirty="0">
                        <a:solidFill>
                          <a:srgbClr val="490FB1"/>
                        </a:solidFill>
                        <a:latin typeface="Times New Roman" pitchFamily="18" charset="0"/>
                        <a:ea typeface="Times New Roman"/>
                        <a:cs typeface="Times New Roman" pitchFamily="18" charset="0"/>
                      </a:endParaRPr>
                    </a:p>
                  </a:txBody>
                  <a:tcPr marL="68580" marR="68580" marT="0" marB="0" anchor="ctr"/>
                </a:tc>
                <a:tc>
                  <a:txBody>
                    <a:bodyPr/>
                    <a:lstStyle/>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Current A/c Balance (CAB)</a:t>
                      </a:r>
                      <a:endParaRPr lang="en-IN" sz="2400" dirty="0">
                        <a:solidFill>
                          <a:srgbClr val="490FB1"/>
                        </a:solidFill>
                        <a:latin typeface="Times New Roman" pitchFamily="18" charset="0"/>
                        <a:ea typeface="Times New Roman"/>
                        <a:cs typeface="Times New Roman" pitchFamily="18" charset="0"/>
                      </a:endParaRPr>
                    </a:p>
                  </a:txBody>
                  <a:tcPr marL="68580" marR="68580" marT="0" marB="0" anchor="ctr"/>
                </a:tc>
                <a:tc>
                  <a:txBody>
                    <a:bodyPr/>
                    <a:lstStyle/>
                    <a:p>
                      <a:pPr marL="0" marR="136525" algn="ctr">
                        <a:lnSpc>
                          <a:spcPct val="110000"/>
                        </a:lnSpc>
                        <a:spcBef>
                          <a:spcPts val="0"/>
                        </a:spcBef>
                        <a:spcAft>
                          <a:spcPts val="0"/>
                        </a:spcAft>
                      </a:pPr>
                      <a:r>
                        <a:rPr lang="en-GB" sz="2400">
                          <a:solidFill>
                            <a:srgbClr val="490FB1"/>
                          </a:solidFill>
                          <a:latin typeface="Times New Roman" pitchFamily="18" charset="0"/>
                          <a:cs typeface="Times New Roman" pitchFamily="18" charset="0"/>
                        </a:rPr>
                        <a:t>CAB as % GDP</a:t>
                      </a:r>
                      <a:endParaRPr lang="en-IN" sz="2400">
                        <a:solidFill>
                          <a:srgbClr val="490FB1"/>
                        </a:solidFill>
                        <a:latin typeface="Times New Roman" pitchFamily="18" charset="0"/>
                        <a:ea typeface="Times New Roman"/>
                        <a:cs typeface="Times New Roman" pitchFamily="18" charset="0"/>
                      </a:endParaRPr>
                    </a:p>
                  </a:txBody>
                  <a:tcPr marL="68580" marR="68580" marT="0" marB="0" anchor="ctr"/>
                </a:tc>
                <a:tc>
                  <a:txBody>
                    <a:bodyPr/>
                    <a:lstStyle/>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Exports/</a:t>
                      </a:r>
                      <a:endParaRPr lang="en-IN" sz="2400" dirty="0">
                        <a:solidFill>
                          <a:srgbClr val="490FB1"/>
                        </a:solidFill>
                        <a:latin typeface="Times New Roman" pitchFamily="18" charset="0"/>
                        <a:cs typeface="Times New Roman" pitchFamily="18" charset="0"/>
                      </a:endParaRPr>
                    </a:p>
                    <a:p>
                      <a:pPr marL="0" marR="136525" algn="ctr">
                        <a:lnSpc>
                          <a:spcPct val="110000"/>
                        </a:lnSpc>
                        <a:spcBef>
                          <a:spcPts val="0"/>
                        </a:spcBef>
                        <a:spcAft>
                          <a:spcPts val="0"/>
                        </a:spcAft>
                      </a:pPr>
                      <a:r>
                        <a:rPr lang="en-GB" sz="2400" dirty="0">
                          <a:solidFill>
                            <a:srgbClr val="490FB1"/>
                          </a:solidFill>
                          <a:latin typeface="Times New Roman" pitchFamily="18" charset="0"/>
                          <a:cs typeface="Times New Roman" pitchFamily="18" charset="0"/>
                        </a:rPr>
                        <a:t>Imports (%)</a:t>
                      </a:r>
                      <a:endParaRPr lang="en-IN" sz="2400" dirty="0">
                        <a:solidFill>
                          <a:srgbClr val="490FB1"/>
                        </a:solidFill>
                        <a:latin typeface="Times New Roman" pitchFamily="18" charset="0"/>
                        <a:ea typeface="Times New Roman"/>
                        <a:cs typeface="Times New Roman" pitchFamily="18" charset="0"/>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1990-91</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(-)9438</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(-)242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(-)9680</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(-)3.1</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66.2</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2000-01</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-12460</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9794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-2666</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-0.6</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78.5</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2001-02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-11574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14974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3400</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0.7</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79.4</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2002-03</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-10690</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17035</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6345</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1.3</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83.4</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2003-04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-13718</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27801</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14803</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2.3</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dirty="0">
                          <a:solidFill>
                            <a:srgbClr val="490FB1"/>
                          </a:solidFill>
                          <a:latin typeface="Times New Roman"/>
                          <a:ea typeface="Times New Roman"/>
                        </a:rPr>
                        <a:t>82.9</a:t>
                      </a:r>
                      <a:endParaRPr lang="en-IN" sz="2400" dirty="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2004-05</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-33702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31232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-2470</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-0.4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b="1">
                          <a:solidFill>
                            <a:srgbClr val="490FB1"/>
                          </a:solidFill>
                          <a:latin typeface="Times New Roman"/>
                          <a:ea typeface="Times New Roman"/>
                        </a:rPr>
                        <a:t>71.7</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2005-06</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-51904</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42002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-9902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-1.2</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67.0</a:t>
                      </a:r>
                      <a:endParaRPr lang="en-IN" sz="2400">
                        <a:solidFill>
                          <a:srgbClr val="490FB1"/>
                        </a:solidFill>
                        <a:latin typeface="Times New Roman"/>
                        <a:ea typeface="Times New Roman"/>
                      </a:endParaRPr>
                    </a:p>
                  </a:txBody>
                  <a:tcPr marL="68580" marR="68580" marT="0" marB="0" anchor="ctr"/>
                </a:tc>
              </a:tr>
              <a:tr h="427323">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2006-07</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-63177</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53405</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-9766</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a:solidFill>
                            <a:srgbClr val="490FB1"/>
                          </a:solidFill>
                          <a:latin typeface="Times New Roman"/>
                          <a:ea typeface="Times New Roman"/>
                        </a:rPr>
                        <a:t>-1.1</a:t>
                      </a: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r>
                        <a:rPr lang="en-GB" sz="2400" dirty="0">
                          <a:solidFill>
                            <a:srgbClr val="490FB1"/>
                          </a:solidFill>
                          <a:latin typeface="Times New Roman"/>
                          <a:ea typeface="Times New Roman"/>
                        </a:rPr>
                        <a:t>67.0</a:t>
                      </a:r>
                      <a:endParaRPr lang="en-IN" sz="2400" dirty="0">
                        <a:solidFill>
                          <a:srgbClr val="490FB1"/>
                        </a:solidFill>
                        <a:latin typeface="Times New Roman"/>
                        <a:ea typeface="Times New Roman"/>
                      </a:endParaRPr>
                    </a:p>
                  </a:txBody>
                  <a:tcPr marL="68580" marR="68580" marT="0" marB="0" anchor="ctr"/>
                </a:tc>
              </a:tr>
              <a:tr h="389932">
                <a:tc>
                  <a:txBody>
                    <a:bodyPr/>
                    <a:lstStyle/>
                    <a:p>
                      <a:pPr marL="0" marR="136525" algn="ctr">
                        <a:lnSpc>
                          <a:spcPts val="1600"/>
                        </a:lnSpc>
                        <a:spcBef>
                          <a:spcPts val="0"/>
                        </a:spcBef>
                        <a:spcAft>
                          <a:spcPts val="0"/>
                        </a:spcAft>
                      </a:pPr>
                      <a:endParaRPr lang="en-IN" sz="2400" dirty="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endParaRPr lang="en-IN" sz="2400">
                        <a:solidFill>
                          <a:srgbClr val="490FB1"/>
                        </a:solidFill>
                        <a:latin typeface="Times New Roman"/>
                        <a:ea typeface="Times New Roman"/>
                      </a:endParaRPr>
                    </a:p>
                  </a:txBody>
                  <a:tcPr marL="68580" marR="68580" marT="0" marB="0" anchor="ctr"/>
                </a:tc>
                <a:tc>
                  <a:txBody>
                    <a:bodyPr/>
                    <a:lstStyle/>
                    <a:p>
                      <a:pPr marL="0" marR="136525" algn="ctr">
                        <a:lnSpc>
                          <a:spcPts val="1600"/>
                        </a:lnSpc>
                        <a:spcBef>
                          <a:spcPts val="0"/>
                        </a:spcBef>
                        <a:spcAft>
                          <a:spcPts val="0"/>
                        </a:spcAft>
                      </a:pPr>
                      <a:endParaRPr lang="en-IN" sz="2400" dirty="0">
                        <a:solidFill>
                          <a:srgbClr val="490FB1"/>
                        </a:solidFill>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857232"/>
            <a:ext cx="8229600" cy="5715040"/>
          </a:xfrm>
        </p:spPr>
        <p:txBody>
          <a:bodyPr>
            <a:noAutofit/>
          </a:bodyPr>
          <a:lstStyle/>
          <a:p>
            <a:pPr marL="0" indent="0" algn="just">
              <a:buNone/>
            </a:pPr>
            <a:r>
              <a:rPr lang="en-IN" sz="2700" dirty="0" smtClean="0">
                <a:solidFill>
                  <a:srgbClr val="490FB1"/>
                </a:solidFill>
              </a:rPr>
              <a:t>With the beginning of liberalisation since 1991-92, there had been a </a:t>
            </a:r>
            <a:r>
              <a:rPr lang="en-IN" sz="2700" b="1" u="sng" dirty="0" smtClean="0">
                <a:solidFill>
                  <a:srgbClr val="490FB1"/>
                </a:solidFill>
              </a:rPr>
              <a:t>marked improvement in </a:t>
            </a:r>
            <a:r>
              <a:rPr lang="en-IN" sz="2700" b="1" u="sng" dirty="0" smtClean="0">
                <a:solidFill>
                  <a:srgbClr val="490FB1"/>
                </a:solidFill>
              </a:rPr>
              <a:t>BOP</a:t>
            </a:r>
            <a:r>
              <a:rPr lang="en-IN" sz="2700" dirty="0" smtClean="0">
                <a:solidFill>
                  <a:srgbClr val="490FB1"/>
                </a:solidFill>
              </a:rPr>
              <a:t> </a:t>
            </a:r>
            <a:r>
              <a:rPr lang="en-IN" sz="2700" dirty="0" smtClean="0">
                <a:solidFill>
                  <a:srgbClr val="490FB1"/>
                </a:solidFill>
              </a:rPr>
              <a:t>is as follows:</a:t>
            </a:r>
          </a:p>
          <a:p>
            <a:pPr marL="268288" indent="-268288" algn="just"/>
            <a:r>
              <a:rPr lang="en-IN" sz="2700" dirty="0" smtClean="0">
                <a:solidFill>
                  <a:srgbClr val="490FB1"/>
                </a:solidFill>
              </a:rPr>
              <a:t>As </a:t>
            </a:r>
            <a:r>
              <a:rPr lang="en-IN" sz="2700" dirty="0" smtClean="0">
                <a:solidFill>
                  <a:srgbClr val="490FB1"/>
                </a:solidFill>
              </a:rPr>
              <a:t>a percentage of GDP, India's current account deficit fell from the high of 3.1 percent in 1990-91 to 1.1 percent in 2006-07. </a:t>
            </a:r>
            <a:endParaRPr lang="en-IN" sz="2700" dirty="0" smtClean="0">
              <a:solidFill>
                <a:srgbClr val="490FB1"/>
              </a:solidFill>
            </a:endParaRPr>
          </a:p>
          <a:p>
            <a:pPr marL="268288" indent="-268288" algn="just"/>
            <a:r>
              <a:rPr lang="en-IN" sz="2700" dirty="0" smtClean="0">
                <a:solidFill>
                  <a:srgbClr val="490FB1"/>
                </a:solidFill>
              </a:rPr>
              <a:t>On </a:t>
            </a:r>
            <a:r>
              <a:rPr lang="en-IN" sz="2700" dirty="0" smtClean="0">
                <a:solidFill>
                  <a:srgbClr val="490FB1"/>
                </a:solidFill>
              </a:rPr>
              <a:t>an average, it remained well below 2.0 percent of GDP in all these years after the Gulf crisis. </a:t>
            </a:r>
            <a:endParaRPr lang="en-IN" sz="2700" dirty="0" smtClean="0">
              <a:solidFill>
                <a:srgbClr val="490FB1"/>
              </a:solidFill>
            </a:endParaRPr>
          </a:p>
          <a:p>
            <a:pPr marL="268288" indent="-268288" algn="just"/>
            <a:r>
              <a:rPr lang="en-IN" sz="2700" dirty="0" smtClean="0">
                <a:solidFill>
                  <a:srgbClr val="490FB1"/>
                </a:solidFill>
              </a:rPr>
              <a:t>In </a:t>
            </a:r>
            <a:r>
              <a:rPr lang="en-IN" sz="2700" dirty="0" smtClean="0">
                <a:solidFill>
                  <a:srgbClr val="490FB1"/>
                </a:solidFill>
              </a:rPr>
              <a:t>fact, the current account balance (CAB) followed an inverted 'U' shaped pattern during these years. </a:t>
            </a:r>
            <a:endParaRPr lang="en-IN" sz="2700" dirty="0" smtClean="0">
              <a:solidFill>
                <a:srgbClr val="490FB1"/>
              </a:solidFill>
            </a:endParaRPr>
          </a:p>
          <a:p>
            <a:pPr marL="268288" indent="-268288" algn="just"/>
            <a:r>
              <a:rPr lang="en-IN" sz="2700" dirty="0" smtClean="0">
                <a:solidFill>
                  <a:srgbClr val="490FB1"/>
                </a:solidFill>
              </a:rPr>
              <a:t>From </a:t>
            </a:r>
            <a:r>
              <a:rPr lang="en-IN" sz="2700" dirty="0" smtClean="0">
                <a:solidFill>
                  <a:srgbClr val="490FB1"/>
                </a:solidFill>
              </a:rPr>
              <a:t>a negative of 3.1 percent to 0.6 percent in 2000-01, it became a surplus of 0.7 percent in 2001-02, 1.3 percent in 2002-03 and 2.3 percent in 2003-04. Thereafter it again became a deficit.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1143008"/>
            <a:ext cx="8229600" cy="5286388"/>
          </a:xfrm>
        </p:spPr>
        <p:txBody>
          <a:bodyPr>
            <a:noAutofit/>
          </a:bodyPr>
          <a:lstStyle/>
          <a:p>
            <a:pPr marL="0" indent="0" algn="just">
              <a:buNone/>
            </a:pPr>
            <a:r>
              <a:rPr lang="en-IN" sz="2700" dirty="0" smtClean="0">
                <a:solidFill>
                  <a:srgbClr val="490FB1"/>
                </a:solidFill>
              </a:rPr>
              <a:t>Some of the </a:t>
            </a:r>
            <a:r>
              <a:rPr lang="en-IN" sz="2700" b="1" u="sng" dirty="0" smtClean="0">
                <a:solidFill>
                  <a:srgbClr val="490FB1"/>
                </a:solidFill>
              </a:rPr>
              <a:t>factors responsible</a:t>
            </a:r>
            <a:r>
              <a:rPr lang="en-IN" sz="2700" dirty="0" smtClean="0">
                <a:solidFill>
                  <a:srgbClr val="490FB1"/>
                </a:solidFill>
              </a:rPr>
              <a:t> for improvement in the BOP situation during these years </a:t>
            </a:r>
            <a:r>
              <a:rPr lang="en-IN" sz="2700" dirty="0" smtClean="0">
                <a:solidFill>
                  <a:srgbClr val="490FB1"/>
                </a:solidFill>
              </a:rPr>
              <a:t>is as follows:</a:t>
            </a:r>
          </a:p>
          <a:p>
            <a:pPr marL="268288" indent="-268288" algn="just"/>
            <a:r>
              <a:rPr lang="en-IN" sz="2700" dirty="0" smtClean="0">
                <a:solidFill>
                  <a:srgbClr val="490FB1"/>
                </a:solidFill>
              </a:rPr>
              <a:t>A</a:t>
            </a:r>
            <a:r>
              <a:rPr lang="en-IN" sz="2700" dirty="0" smtClean="0">
                <a:solidFill>
                  <a:srgbClr val="490FB1"/>
                </a:solidFill>
              </a:rPr>
              <a:t>n </a:t>
            </a:r>
            <a:r>
              <a:rPr lang="en-IN" sz="2700" dirty="0" smtClean="0">
                <a:solidFill>
                  <a:srgbClr val="490FB1"/>
                </a:solidFill>
              </a:rPr>
              <a:t>increase in the ratio of exports to imports from a low of 66 percent in 1990-91 to an average of 75 percent during these years. </a:t>
            </a:r>
            <a:endParaRPr lang="en-IN" sz="2700" dirty="0" smtClean="0">
              <a:solidFill>
                <a:srgbClr val="490FB1"/>
              </a:solidFill>
            </a:endParaRPr>
          </a:p>
          <a:p>
            <a:pPr marL="268288" indent="-268288" algn="just"/>
            <a:r>
              <a:rPr lang="en-IN" sz="2700" dirty="0" smtClean="0">
                <a:solidFill>
                  <a:srgbClr val="490FB1"/>
                </a:solidFill>
              </a:rPr>
              <a:t>The </a:t>
            </a:r>
            <a:r>
              <a:rPr lang="en-IN" sz="2700" dirty="0" smtClean="0">
                <a:solidFill>
                  <a:srgbClr val="490FB1"/>
                </a:solidFill>
              </a:rPr>
              <a:t>trade deficit also declined from 3 percent in 1990-91 to 2.3 percent in 2003-04. </a:t>
            </a:r>
            <a:endParaRPr lang="en-IN" sz="2700" dirty="0" smtClean="0">
              <a:solidFill>
                <a:srgbClr val="490FB1"/>
              </a:solidFill>
            </a:endParaRPr>
          </a:p>
          <a:p>
            <a:pPr marL="268288" indent="-268288" algn="just"/>
            <a:r>
              <a:rPr lang="en-IN" sz="2700" dirty="0" smtClean="0">
                <a:solidFill>
                  <a:srgbClr val="490FB1"/>
                </a:solidFill>
              </a:rPr>
              <a:t>But </a:t>
            </a:r>
            <a:r>
              <a:rPr lang="en-IN" sz="2700" dirty="0" smtClean="0">
                <a:solidFill>
                  <a:srgbClr val="490FB1"/>
                </a:solidFill>
              </a:rPr>
              <a:t>it increased in subsequent years and was 6.9 percent in 2006-07. This was due to rise in POL and non-POL imports.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1143008"/>
            <a:ext cx="8229600" cy="5286388"/>
          </a:xfrm>
        </p:spPr>
        <p:txBody>
          <a:bodyPr>
            <a:noAutofit/>
          </a:bodyPr>
          <a:lstStyle/>
          <a:p>
            <a:pPr marL="268288" indent="-268288" algn="just"/>
            <a:r>
              <a:rPr lang="en-IN" sz="2700" dirty="0" smtClean="0">
                <a:solidFill>
                  <a:srgbClr val="490FB1"/>
                </a:solidFill>
              </a:rPr>
              <a:t>There </a:t>
            </a:r>
            <a:r>
              <a:rPr lang="en-IN" sz="2700" dirty="0" smtClean="0">
                <a:solidFill>
                  <a:srgbClr val="490FB1"/>
                </a:solidFill>
              </a:rPr>
              <a:t>was also a phenomenal increase in net inflow of invisibles. On the invisible account, there was a net outflow of $0.24 billion in  1990-91. But from 1991-92 onwards there had been a net inflow which reached a high of $53.4 billion in 2006-07. </a:t>
            </a:r>
            <a:endParaRPr lang="en-IN" sz="2700" dirty="0" smtClean="0">
              <a:solidFill>
                <a:srgbClr val="490FB1"/>
              </a:solidFill>
            </a:endParaRPr>
          </a:p>
          <a:p>
            <a:pPr marL="268288" indent="-268288" algn="just"/>
            <a:r>
              <a:rPr lang="en-IN" sz="2700" dirty="0" smtClean="0">
                <a:solidFill>
                  <a:srgbClr val="490FB1"/>
                </a:solidFill>
              </a:rPr>
              <a:t>The </a:t>
            </a:r>
            <a:r>
              <a:rPr lang="en-IN" sz="2700" dirty="0" smtClean="0">
                <a:solidFill>
                  <a:srgbClr val="490FB1"/>
                </a:solidFill>
              </a:rPr>
              <a:t>growth in invisibles was supported by non-factor services consisting of travel, transportation, insurance, financial services, communication and business service which increased from $0.98 billion in 1990-91 to $31 billion in 2006-07.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1143008"/>
            <a:ext cx="8229600" cy="5286388"/>
          </a:xfrm>
        </p:spPr>
        <p:txBody>
          <a:bodyPr>
            <a:noAutofit/>
          </a:bodyPr>
          <a:lstStyle/>
          <a:p>
            <a:pPr marL="268288" indent="-268288" algn="just"/>
            <a:r>
              <a:rPr lang="en-IN" sz="2700" dirty="0" smtClean="0">
                <a:solidFill>
                  <a:srgbClr val="490FB1"/>
                </a:solidFill>
              </a:rPr>
              <a:t>The foreign exchange reserves which were $5.8 billion in 1990-91 rose to $199 billion in 2006-07. The level of foreign currency assets is used for import cover and current payments cover.</a:t>
            </a:r>
          </a:p>
          <a:p>
            <a:pPr marL="268288" indent="-268288" algn="just"/>
            <a:r>
              <a:rPr lang="en-IN" sz="2700" dirty="0" smtClean="0">
                <a:solidFill>
                  <a:srgbClr val="490FB1"/>
                </a:solidFill>
              </a:rPr>
              <a:t>There had been also an increase in the payments of investment income in the form of higher dividends, profits and royalty to foreigners. These outflow were $7.7 billion in 1990-91 which increased to $61.7 billion in 2006-07. These outflow are a minus item in BOP.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785818"/>
          </a:xfrm>
        </p:spPr>
        <p:txBody>
          <a:bodyPr>
            <a:noAutofit/>
          </a:bodyPr>
          <a:lstStyle/>
          <a:p>
            <a:r>
              <a:rPr lang="en-IN" sz="3800" b="1" dirty="0" smtClean="0">
                <a:solidFill>
                  <a:srgbClr val="F10F55"/>
                </a:solidFill>
                <a:ea typeface="Tahoma" pitchFamily="34" charset="0"/>
                <a:cs typeface="Tahoma" pitchFamily="34" charset="0"/>
              </a:rPr>
              <a:t>India’s BOP Position since 1991</a:t>
            </a:r>
          </a:p>
        </p:txBody>
      </p:sp>
      <p:sp>
        <p:nvSpPr>
          <p:cNvPr id="3" name="Content Placeholder 2"/>
          <p:cNvSpPr>
            <a:spLocks noGrp="1"/>
          </p:cNvSpPr>
          <p:nvPr>
            <p:ph idx="1"/>
          </p:nvPr>
        </p:nvSpPr>
        <p:spPr>
          <a:xfrm>
            <a:off x="457200" y="857232"/>
            <a:ext cx="8229600" cy="5500726"/>
          </a:xfrm>
        </p:spPr>
        <p:txBody>
          <a:bodyPr>
            <a:noAutofit/>
          </a:bodyPr>
          <a:lstStyle/>
          <a:p>
            <a:pPr marL="0" indent="0" algn="just">
              <a:buNone/>
            </a:pPr>
            <a:r>
              <a:rPr lang="en-IN" sz="2700" dirty="0" smtClean="0">
                <a:solidFill>
                  <a:srgbClr val="490FB1"/>
                </a:solidFill>
              </a:rPr>
              <a:t>To </a:t>
            </a:r>
            <a:r>
              <a:rPr lang="en-IN" sz="2700" b="1" u="sng" dirty="0" smtClean="0">
                <a:solidFill>
                  <a:srgbClr val="490FB1"/>
                </a:solidFill>
              </a:rPr>
              <a:t>finance current account deficit, </a:t>
            </a:r>
            <a:endParaRPr lang="en-IN" sz="2700" b="1" u="sng" dirty="0" smtClean="0">
              <a:solidFill>
                <a:srgbClr val="490FB1"/>
              </a:solidFill>
            </a:endParaRPr>
          </a:p>
          <a:p>
            <a:pPr marL="268288" indent="-268288" algn="just"/>
            <a:r>
              <a:rPr lang="en-IN" sz="2700" dirty="0" smtClean="0">
                <a:solidFill>
                  <a:srgbClr val="490FB1"/>
                </a:solidFill>
              </a:rPr>
              <a:t>External </a:t>
            </a:r>
            <a:r>
              <a:rPr lang="en-IN" sz="2700" dirty="0" smtClean="0">
                <a:solidFill>
                  <a:srgbClr val="490FB1"/>
                </a:solidFill>
              </a:rPr>
              <a:t>Commercial Borrowings (ECBs) on a net basis increased </a:t>
            </a:r>
            <a:r>
              <a:rPr lang="en-IN" sz="2700" dirty="0" smtClean="0">
                <a:solidFill>
                  <a:srgbClr val="490FB1"/>
                </a:solidFill>
              </a:rPr>
              <a:t>from </a:t>
            </a:r>
            <a:r>
              <a:rPr lang="en-IN" sz="2700" dirty="0" smtClean="0">
                <a:solidFill>
                  <a:srgbClr val="490FB1"/>
                </a:solidFill>
              </a:rPr>
              <a:t>$3.3 billion in 1990-91 to $22.8 billion in 2006-07. </a:t>
            </a:r>
            <a:endParaRPr lang="en-IN" sz="2700" dirty="0" smtClean="0">
              <a:solidFill>
                <a:srgbClr val="490FB1"/>
              </a:solidFill>
            </a:endParaRPr>
          </a:p>
          <a:p>
            <a:pPr marL="268288" indent="-268288" algn="just"/>
            <a:r>
              <a:rPr lang="en-IN" sz="2700" dirty="0" smtClean="0">
                <a:solidFill>
                  <a:srgbClr val="490FB1"/>
                </a:solidFill>
              </a:rPr>
              <a:t>Net </a:t>
            </a:r>
            <a:r>
              <a:rPr lang="en-IN" sz="2700" dirty="0" smtClean="0">
                <a:solidFill>
                  <a:srgbClr val="490FB1"/>
                </a:solidFill>
              </a:rPr>
              <a:t>external assistance had been continuously falling. It declined from $2.2 billion in 1990-91 to $17.6 billion in 2006-07. </a:t>
            </a:r>
            <a:endParaRPr lang="en-IN" sz="2700" dirty="0" smtClean="0">
              <a:solidFill>
                <a:srgbClr val="490FB1"/>
              </a:solidFill>
            </a:endParaRPr>
          </a:p>
          <a:p>
            <a:pPr marL="268288" indent="-268288" algn="just"/>
            <a:r>
              <a:rPr lang="en-IN" sz="2700" dirty="0" smtClean="0">
                <a:solidFill>
                  <a:srgbClr val="490FB1"/>
                </a:solidFill>
              </a:rPr>
              <a:t>NRI </a:t>
            </a:r>
            <a:r>
              <a:rPr lang="en-IN" sz="2700" dirty="0" smtClean="0">
                <a:solidFill>
                  <a:srgbClr val="490FB1"/>
                </a:solidFill>
              </a:rPr>
              <a:t>deposits (net) </a:t>
            </a:r>
            <a:r>
              <a:rPr lang="en-IN" sz="2700" dirty="0" smtClean="0">
                <a:solidFill>
                  <a:srgbClr val="490FB1"/>
                </a:solidFill>
              </a:rPr>
              <a:t>increased </a:t>
            </a:r>
            <a:r>
              <a:rPr lang="en-IN" sz="2700" dirty="0" smtClean="0">
                <a:solidFill>
                  <a:srgbClr val="490FB1"/>
                </a:solidFill>
              </a:rPr>
              <a:t>from $1.5 billion in 1990-91 to $41.2 billion in </a:t>
            </a:r>
            <a:r>
              <a:rPr lang="en-IN" sz="2700" dirty="0" smtClean="0">
                <a:solidFill>
                  <a:srgbClr val="490FB1"/>
                </a:solidFill>
              </a:rPr>
              <a:t>2006-07. </a:t>
            </a:r>
          </a:p>
          <a:p>
            <a:pPr marL="268288" indent="-268288" algn="just"/>
            <a:r>
              <a:rPr lang="en-IN" sz="2700" dirty="0" smtClean="0">
                <a:solidFill>
                  <a:srgbClr val="490FB1"/>
                </a:solidFill>
              </a:rPr>
              <a:t>Foreign </a:t>
            </a:r>
            <a:r>
              <a:rPr lang="en-IN" sz="2700" dirty="0" smtClean="0">
                <a:solidFill>
                  <a:srgbClr val="490FB1"/>
                </a:solidFill>
              </a:rPr>
              <a:t>investment inflows help to ease the pressure on the overall BOP. </a:t>
            </a:r>
            <a:r>
              <a:rPr lang="en-IN" sz="2700" dirty="0" smtClean="0">
                <a:solidFill>
                  <a:srgbClr val="490FB1"/>
                </a:solidFill>
              </a:rPr>
              <a:t>They </a:t>
            </a:r>
            <a:r>
              <a:rPr lang="en-IN" sz="2700" dirty="0" smtClean="0">
                <a:solidFill>
                  <a:srgbClr val="490FB1"/>
                </a:solidFill>
              </a:rPr>
              <a:t>were $1.1 billion in 1990-91 and they increased to $132.6 billion in 2006-07.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857256"/>
          </a:xfrm>
        </p:spPr>
        <p:txBody>
          <a:bodyPr>
            <a:noAutofit/>
          </a:bodyPr>
          <a:lstStyle/>
          <a:p>
            <a:r>
              <a:rPr lang="en-IN" sz="3800" b="1" dirty="0" smtClean="0">
                <a:solidFill>
                  <a:srgbClr val="F10F55"/>
                </a:solidFill>
                <a:ea typeface="Tahoma" pitchFamily="34" charset="0"/>
                <a:cs typeface="Tahoma" pitchFamily="34" charset="0"/>
              </a:rPr>
              <a:t>WTO Agreements with reference to TRIPS, TRIMS and GATS</a:t>
            </a:r>
          </a:p>
        </p:txBody>
      </p:sp>
      <p:sp>
        <p:nvSpPr>
          <p:cNvPr id="3" name="Content Placeholder 2"/>
          <p:cNvSpPr>
            <a:spLocks noGrp="1"/>
          </p:cNvSpPr>
          <p:nvPr>
            <p:ph idx="1"/>
          </p:nvPr>
        </p:nvSpPr>
        <p:spPr>
          <a:xfrm>
            <a:off x="457200" y="928670"/>
            <a:ext cx="8229600" cy="5715040"/>
          </a:xfrm>
        </p:spPr>
        <p:txBody>
          <a:bodyPr>
            <a:noAutofit/>
          </a:bodyPr>
          <a:lstStyle/>
          <a:p>
            <a:pPr marL="514350" indent="-514350" algn="just">
              <a:spcBef>
                <a:spcPts val="0"/>
              </a:spcBef>
              <a:buFont typeface="+mj-lt"/>
              <a:buAutoNum type="arabicPeriod"/>
            </a:pPr>
            <a:r>
              <a:rPr lang="en-IN" sz="2700" b="1" dirty="0" smtClean="0">
                <a:solidFill>
                  <a:srgbClr val="490FB1"/>
                </a:solidFill>
              </a:rPr>
              <a:t>Agreement on Trade Related Intellectual Property Rights (TRIPs):</a:t>
            </a:r>
            <a:r>
              <a:rPr lang="en-IN" sz="2700" dirty="0" smtClean="0">
                <a:solidFill>
                  <a:srgbClr val="490FB1"/>
                </a:solidFill>
              </a:rPr>
              <a:t> Intellectual property rights seek to protect the interest of investors and developers of products and process from being  copied  by others.  IPRs  were  first  given  importance  in  the  Paris  Convention  on industrial property. </a:t>
            </a:r>
          </a:p>
          <a:p>
            <a:pPr marL="441325" indent="0" algn="just">
              <a:spcBef>
                <a:spcPts val="0"/>
              </a:spcBef>
              <a:buNone/>
            </a:pPr>
            <a:r>
              <a:rPr lang="en-IN" sz="2700" dirty="0" smtClean="0">
                <a:solidFill>
                  <a:srgbClr val="490FB1"/>
                </a:solidFill>
              </a:rPr>
              <a:t>However</a:t>
            </a:r>
            <a:r>
              <a:rPr lang="en-IN" sz="2700" dirty="0" smtClean="0">
                <a:solidFill>
                  <a:srgbClr val="490FB1"/>
                </a:solidFill>
              </a:rPr>
              <a:t>, the Uruguay Round strengthens the IPR through TRIPs in order to protect patent and copyrights. In the earlier period process patent were granted to food, medicine, drugs and chemical products. The transition period was allowed to all developing countries to give effect to the provision of the TRIPs agreement and this period expired on January 1st, 2005.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WTO Agreements with reference to TRIPS, TRIMS and GATS</a:t>
            </a:r>
          </a:p>
        </p:txBody>
      </p:sp>
      <p:sp>
        <p:nvSpPr>
          <p:cNvPr id="3" name="Content Placeholder 2"/>
          <p:cNvSpPr>
            <a:spLocks noGrp="1"/>
          </p:cNvSpPr>
          <p:nvPr>
            <p:ph idx="1"/>
          </p:nvPr>
        </p:nvSpPr>
        <p:spPr>
          <a:xfrm>
            <a:off x="457200" y="1071546"/>
            <a:ext cx="8229600" cy="5786454"/>
          </a:xfrm>
        </p:spPr>
        <p:txBody>
          <a:bodyPr>
            <a:noAutofit/>
          </a:bodyPr>
          <a:lstStyle/>
          <a:p>
            <a:pPr marL="0" indent="0" algn="just">
              <a:spcBef>
                <a:spcPts val="0"/>
              </a:spcBef>
              <a:buNone/>
            </a:pPr>
            <a:r>
              <a:rPr lang="en-IN" sz="2700" dirty="0" smtClean="0">
                <a:solidFill>
                  <a:srgbClr val="490FB1"/>
                </a:solidFill>
              </a:rPr>
              <a:t>The </a:t>
            </a:r>
            <a:r>
              <a:rPr lang="en-IN" sz="2700" b="1" dirty="0" smtClean="0">
                <a:solidFill>
                  <a:srgbClr val="490FB1"/>
                </a:solidFill>
              </a:rPr>
              <a:t>main features </a:t>
            </a:r>
            <a:r>
              <a:rPr lang="en-IN" sz="2700" dirty="0" smtClean="0">
                <a:solidFill>
                  <a:srgbClr val="490FB1"/>
                </a:solidFill>
              </a:rPr>
              <a:t>of the TRIPs agreements are:</a:t>
            </a:r>
          </a:p>
          <a:p>
            <a:pPr marL="514350" indent="-514350" algn="just">
              <a:spcBef>
                <a:spcPts val="0"/>
              </a:spcBef>
              <a:buFont typeface="+mj-lt"/>
              <a:buAutoNum type="arabicPeriod"/>
            </a:pPr>
            <a:r>
              <a:rPr lang="en-IN" sz="2700" dirty="0" smtClean="0">
                <a:solidFill>
                  <a:srgbClr val="490FB1"/>
                </a:solidFill>
              </a:rPr>
              <a:t>Minimum standard of protection to be provided by each member.</a:t>
            </a:r>
          </a:p>
          <a:p>
            <a:pPr marL="514350" indent="-514350" algn="just">
              <a:spcBef>
                <a:spcPts val="0"/>
              </a:spcBef>
              <a:buFont typeface="+mj-lt"/>
              <a:buAutoNum type="arabicPeriod"/>
            </a:pPr>
            <a:r>
              <a:rPr lang="en-IN" sz="2700" dirty="0" smtClean="0">
                <a:solidFill>
                  <a:srgbClr val="490FB1"/>
                </a:solidFill>
              </a:rPr>
              <a:t>Domestic procedures must be put in place for enforcement of IPRs by each member nation.</a:t>
            </a:r>
          </a:p>
          <a:p>
            <a:pPr marL="514350" indent="-514350" algn="just">
              <a:spcBef>
                <a:spcPts val="0"/>
              </a:spcBef>
              <a:buFont typeface="+mj-lt"/>
              <a:buAutoNum type="arabicPeriod"/>
            </a:pPr>
            <a:r>
              <a:rPr lang="en-IN" sz="2700" dirty="0" smtClean="0">
                <a:solidFill>
                  <a:srgbClr val="490FB1"/>
                </a:solidFill>
              </a:rPr>
              <a:t>Dispute settlement between WTO members. The TRIPs agreements cover the following areas;</a:t>
            </a:r>
          </a:p>
          <a:p>
            <a:pPr marL="514350" indent="-514350" algn="just">
              <a:spcBef>
                <a:spcPts val="0"/>
              </a:spcBef>
              <a:buFont typeface="+mj-lt"/>
              <a:buAutoNum type="arabicPeriod"/>
            </a:pPr>
            <a:r>
              <a:rPr lang="en-IN" sz="2700" dirty="0" smtClean="0">
                <a:solidFill>
                  <a:srgbClr val="490FB1"/>
                </a:solidFill>
              </a:rPr>
              <a:t>Copyright in related areas, Trade mark including services marks, Industrial designs, Geographical indications, Patents, Layout design of Integrated circuits and Protection of undisclosed information or trade secrets.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WTO Agreements with reference to TRIPS, TRIMS and GATS</a:t>
            </a:r>
          </a:p>
        </p:txBody>
      </p:sp>
      <p:sp>
        <p:nvSpPr>
          <p:cNvPr id="3" name="Content Placeholder 2"/>
          <p:cNvSpPr>
            <a:spLocks noGrp="1"/>
          </p:cNvSpPr>
          <p:nvPr>
            <p:ph idx="1"/>
          </p:nvPr>
        </p:nvSpPr>
        <p:spPr>
          <a:xfrm>
            <a:off x="457200" y="1071546"/>
            <a:ext cx="8229600" cy="5286412"/>
          </a:xfrm>
        </p:spPr>
        <p:txBody>
          <a:bodyPr>
            <a:noAutofit/>
          </a:bodyPr>
          <a:lstStyle/>
          <a:p>
            <a:pPr marL="0" indent="0" algn="just">
              <a:spcBef>
                <a:spcPts val="0"/>
              </a:spcBef>
              <a:buNone/>
            </a:pPr>
            <a:r>
              <a:rPr lang="en-IN" sz="2700" dirty="0" smtClean="0">
                <a:solidFill>
                  <a:srgbClr val="490FB1"/>
                </a:solidFill>
              </a:rPr>
              <a:t>Agreement on Trade Related Investment Measures (TRIMs):</a:t>
            </a:r>
          </a:p>
          <a:p>
            <a:pPr marL="0" indent="0" algn="just">
              <a:spcBef>
                <a:spcPts val="0"/>
              </a:spcBef>
              <a:buNone/>
            </a:pPr>
            <a:r>
              <a:rPr lang="en-IN" sz="2700" dirty="0" smtClean="0">
                <a:solidFill>
                  <a:srgbClr val="490FB1"/>
                </a:solidFill>
              </a:rPr>
              <a:t>This includes introduction of measures to be adopted by member countries to treat foreign investments at par with domestic investment and also removal of quantitative restriction of imports. It identified 5 investment measures which are inconsistent with GATT provisions and they are to be eliminated.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WTO Agreements with reference to TRIPS, TRIMS and GATS</a:t>
            </a:r>
          </a:p>
        </p:txBody>
      </p:sp>
      <p:sp>
        <p:nvSpPr>
          <p:cNvPr id="3" name="Content Placeholder 2"/>
          <p:cNvSpPr>
            <a:spLocks noGrp="1"/>
          </p:cNvSpPr>
          <p:nvPr>
            <p:ph idx="1"/>
          </p:nvPr>
        </p:nvSpPr>
        <p:spPr>
          <a:xfrm>
            <a:off x="457200" y="1071546"/>
            <a:ext cx="8229600" cy="5572164"/>
          </a:xfrm>
        </p:spPr>
        <p:txBody>
          <a:bodyPr>
            <a:noAutofit/>
          </a:bodyPr>
          <a:lstStyle/>
          <a:p>
            <a:pPr marL="0" indent="0" algn="just">
              <a:spcBef>
                <a:spcPts val="0"/>
              </a:spcBef>
              <a:buNone/>
            </a:pPr>
            <a:r>
              <a:rPr lang="en-IN" sz="2700" dirty="0" smtClean="0">
                <a:solidFill>
                  <a:srgbClr val="490FB1"/>
                </a:solidFill>
              </a:rPr>
              <a:t>Such </a:t>
            </a:r>
            <a:r>
              <a:rPr lang="en-IN" sz="2700" dirty="0" smtClean="0">
                <a:solidFill>
                  <a:srgbClr val="490FB1"/>
                </a:solidFill>
              </a:rPr>
              <a:t>investment  measures  that  discriminate against foreign investment were;</a:t>
            </a:r>
          </a:p>
          <a:p>
            <a:pPr marL="514350" indent="-514350" algn="just">
              <a:spcBef>
                <a:spcPts val="0"/>
              </a:spcBef>
              <a:buFont typeface="+mj-lt"/>
              <a:buAutoNum type="arabicPeriod"/>
            </a:pPr>
            <a:r>
              <a:rPr lang="en-IN" sz="2700" dirty="0" smtClean="0">
                <a:solidFill>
                  <a:srgbClr val="490FB1"/>
                </a:solidFill>
              </a:rPr>
              <a:t>Obligation on foreign investment to use local inputs,</a:t>
            </a:r>
          </a:p>
          <a:p>
            <a:pPr marL="514350" indent="-514350" algn="just">
              <a:spcBef>
                <a:spcPts val="0"/>
              </a:spcBef>
              <a:buFont typeface="+mj-lt"/>
              <a:buAutoNum type="arabicPeriod"/>
            </a:pPr>
            <a:r>
              <a:rPr lang="en-IN" sz="2700" dirty="0" smtClean="0">
                <a:solidFill>
                  <a:srgbClr val="490FB1"/>
                </a:solidFill>
              </a:rPr>
              <a:t>To produce for exports as a condition to obtain imported inputs.</a:t>
            </a:r>
          </a:p>
          <a:p>
            <a:pPr marL="514350" indent="-514350" algn="just">
              <a:spcBef>
                <a:spcPts val="0"/>
              </a:spcBef>
              <a:buFont typeface="+mj-lt"/>
              <a:buAutoNum type="arabicPeriod"/>
            </a:pPr>
            <a:r>
              <a:rPr lang="en-IN" sz="2700" dirty="0" smtClean="0">
                <a:solidFill>
                  <a:srgbClr val="490FB1"/>
                </a:solidFill>
              </a:rPr>
              <a:t>To balance out go for foreign exchange due to imports with foreign exchange earnings through exports.</a:t>
            </a:r>
          </a:p>
          <a:p>
            <a:pPr marL="514350" indent="-514350" algn="just">
              <a:spcBef>
                <a:spcPts val="0"/>
              </a:spcBef>
              <a:buFont typeface="+mj-lt"/>
              <a:buAutoNum type="arabicPeriod"/>
            </a:pPr>
            <a:r>
              <a:rPr lang="en-IN" sz="2700" dirty="0" smtClean="0">
                <a:solidFill>
                  <a:srgbClr val="490FB1"/>
                </a:solidFill>
              </a:rPr>
              <a:t>Not to produce more than a specified proportion of the local production.</a:t>
            </a:r>
          </a:p>
          <a:p>
            <a:pPr marL="514350" indent="-514350" algn="just">
              <a:spcBef>
                <a:spcPts val="0"/>
              </a:spcBef>
              <a:buFont typeface="+mj-lt"/>
              <a:buAutoNum type="arabicPeriod"/>
            </a:pPr>
            <a:r>
              <a:rPr lang="en-IN" sz="2700" dirty="0" smtClean="0">
                <a:solidFill>
                  <a:srgbClr val="490FB1"/>
                </a:solidFill>
              </a:rPr>
              <a:t>These measures being applied by any member nation were to be notified within 90 days of established of WTO and were to be eliminated in a stipulated period of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
            </a:r>
            <a:br>
              <a:rPr lang="en-IN" sz="3800" b="1" dirty="0" smtClean="0">
                <a:solidFill>
                  <a:srgbClr val="F10F55"/>
                </a:solidFill>
                <a:ea typeface="Tahoma" pitchFamily="34" charset="0"/>
                <a:cs typeface="Tahoma" pitchFamily="34" charset="0"/>
              </a:rPr>
            </a:br>
            <a:r>
              <a:rPr lang="en-IN" sz="3200" b="1" dirty="0" smtClean="0">
                <a:solidFill>
                  <a:srgbClr val="F10F55"/>
                </a:solidFill>
                <a:ea typeface="Tahoma" pitchFamily="34" charset="0"/>
                <a:cs typeface="Tahoma" pitchFamily="34" charset="0"/>
              </a:rPr>
              <a:t>Structure of Balance of Payments Accounts</a:t>
            </a:r>
            <a:br>
              <a:rPr lang="en-IN" sz="3200" b="1" dirty="0" smtClean="0">
                <a:solidFill>
                  <a:srgbClr val="F10F55"/>
                </a:solidFill>
                <a:ea typeface="Tahoma" pitchFamily="34" charset="0"/>
                <a:cs typeface="Tahoma" pitchFamily="34" charset="0"/>
              </a:rPr>
            </a:br>
            <a:endParaRPr lang="en-IN" sz="3800" b="1" dirty="0" smtClean="0">
              <a:solidFill>
                <a:srgbClr val="F10F55"/>
              </a:solidFill>
              <a:ea typeface="Tahoma" pitchFamily="34" charset="0"/>
              <a:cs typeface="Tahoma" pitchFamily="34" charset="0"/>
            </a:endParaRPr>
          </a:p>
        </p:txBody>
      </p:sp>
      <p:sp>
        <p:nvSpPr>
          <p:cNvPr id="3" name="Content Placeholder 2"/>
          <p:cNvSpPr>
            <a:spLocks noGrp="1"/>
          </p:cNvSpPr>
          <p:nvPr>
            <p:ph idx="1"/>
          </p:nvPr>
        </p:nvSpPr>
        <p:spPr>
          <a:xfrm>
            <a:off x="457200" y="857232"/>
            <a:ext cx="8229600" cy="5500726"/>
          </a:xfrm>
        </p:spPr>
        <p:txBody>
          <a:bodyPr>
            <a:noAutofit/>
          </a:bodyPr>
          <a:lstStyle/>
          <a:p>
            <a:pPr marL="361950" indent="-361950" algn="just">
              <a:lnSpc>
                <a:spcPts val="3800"/>
              </a:lnSpc>
              <a:spcBef>
                <a:spcPts val="0"/>
              </a:spcBef>
            </a:pPr>
            <a:r>
              <a:rPr lang="en-IN" sz="2800" dirty="0" smtClean="0">
                <a:solidFill>
                  <a:srgbClr val="D3220F"/>
                </a:solidFill>
              </a:rPr>
              <a:t>The balance of payments of a country is constructed on the principle of double-entry book-keeping (DEBK). </a:t>
            </a:r>
          </a:p>
          <a:p>
            <a:pPr marL="361950" indent="-361950" algn="just">
              <a:lnSpc>
                <a:spcPts val="3800"/>
              </a:lnSpc>
              <a:spcBef>
                <a:spcPts val="0"/>
              </a:spcBef>
            </a:pPr>
            <a:r>
              <a:rPr lang="en-IN" sz="2800" dirty="0" smtClean="0">
                <a:solidFill>
                  <a:srgbClr val="D3220F"/>
                </a:solidFill>
              </a:rPr>
              <a:t>Each transaction is entered on the credit and debit side of the balance sheet. </a:t>
            </a:r>
          </a:p>
          <a:p>
            <a:pPr marL="361950" indent="-361950" algn="just">
              <a:lnSpc>
                <a:spcPts val="3800"/>
              </a:lnSpc>
              <a:spcBef>
                <a:spcPts val="0"/>
              </a:spcBef>
            </a:pPr>
            <a:r>
              <a:rPr lang="en-IN" sz="2800" dirty="0" smtClean="0">
                <a:solidFill>
                  <a:srgbClr val="D3220F"/>
                </a:solidFill>
              </a:rPr>
              <a:t>When a payment is received from a foreign country, it is a credit transaction while payment to a foreign country is a debit transaction.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000132"/>
          </a:xfrm>
        </p:spPr>
        <p:txBody>
          <a:bodyPr>
            <a:noAutofit/>
          </a:bodyPr>
          <a:lstStyle/>
          <a:p>
            <a:r>
              <a:rPr lang="en-IN" sz="3800" b="1" dirty="0" smtClean="0">
                <a:solidFill>
                  <a:srgbClr val="F10F55"/>
                </a:solidFill>
                <a:ea typeface="Tahoma" pitchFamily="34" charset="0"/>
                <a:cs typeface="Tahoma" pitchFamily="34" charset="0"/>
              </a:rPr>
              <a:t>WTO Agreements with reference to TRIPS, TRIMS and GATS</a:t>
            </a:r>
          </a:p>
        </p:txBody>
      </p:sp>
      <p:sp>
        <p:nvSpPr>
          <p:cNvPr id="3" name="Content Placeholder 2"/>
          <p:cNvSpPr>
            <a:spLocks noGrp="1"/>
          </p:cNvSpPr>
          <p:nvPr>
            <p:ph idx="1"/>
          </p:nvPr>
        </p:nvSpPr>
        <p:spPr>
          <a:xfrm>
            <a:off x="457200" y="1071546"/>
            <a:ext cx="8229600" cy="5572164"/>
          </a:xfrm>
        </p:spPr>
        <p:txBody>
          <a:bodyPr>
            <a:noAutofit/>
          </a:bodyPr>
          <a:lstStyle/>
          <a:p>
            <a:pPr marL="0" indent="0" algn="just">
              <a:spcBef>
                <a:spcPts val="0"/>
              </a:spcBef>
              <a:buNone/>
            </a:pPr>
            <a:r>
              <a:rPr lang="en-IN" sz="2700" dirty="0" smtClean="0">
                <a:solidFill>
                  <a:srgbClr val="490FB1"/>
                </a:solidFill>
              </a:rPr>
              <a:t>General Agreement </a:t>
            </a:r>
            <a:r>
              <a:rPr lang="en-IN" sz="2700" dirty="0" smtClean="0">
                <a:solidFill>
                  <a:srgbClr val="490FB1"/>
                </a:solidFill>
              </a:rPr>
              <a:t>on </a:t>
            </a:r>
            <a:r>
              <a:rPr lang="en-IN" sz="2700" dirty="0" smtClean="0">
                <a:solidFill>
                  <a:srgbClr val="490FB1"/>
                </a:solidFill>
              </a:rPr>
              <a:t>Trade in Services</a:t>
            </a:r>
            <a:r>
              <a:rPr lang="en-IN" sz="2700" dirty="0" smtClean="0">
                <a:solidFill>
                  <a:srgbClr val="490FB1"/>
                </a:solidFill>
              </a:rPr>
              <a:t>:</a:t>
            </a:r>
          </a:p>
          <a:p>
            <a:pPr marL="0" indent="0" algn="just">
              <a:spcBef>
                <a:spcPts val="0"/>
              </a:spcBef>
              <a:buNone/>
            </a:pPr>
            <a:r>
              <a:rPr lang="en-IN" sz="2700" dirty="0" smtClean="0">
                <a:solidFill>
                  <a:srgbClr val="490FB1"/>
                </a:solidFill>
              </a:rPr>
              <a:t>For the first time in services like banking, insurance, travels, labour movement, transportation and education etc. was brought under negotiation in the Uruguay Round.</a:t>
            </a:r>
          </a:p>
          <a:p>
            <a:pPr marL="0" indent="0" algn="just">
              <a:spcBef>
                <a:spcPts val="0"/>
              </a:spcBef>
              <a:buNone/>
            </a:pPr>
            <a:r>
              <a:rPr lang="en-IN" sz="2700" dirty="0" smtClean="0">
                <a:solidFill>
                  <a:srgbClr val="490FB1"/>
                </a:solidFill>
              </a:rPr>
              <a:t>The General Agreement on Trade and Services (GATS) provides a multilateral framework of principles and services which should govern trade in services under conditions of transparency and progressive liberalisation. All member nations are bound  to open their services sector to domestic, private and foreign competition.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642942"/>
          </a:xfrm>
        </p:spPr>
        <p:txBody>
          <a:bodyPr>
            <a:noAutofit/>
          </a:bodyPr>
          <a:lstStyle/>
          <a:p>
            <a:r>
              <a:rPr lang="en-IN" sz="3800" b="1" dirty="0" smtClean="0">
                <a:solidFill>
                  <a:srgbClr val="F10F55"/>
                </a:solidFill>
                <a:ea typeface="Tahoma" pitchFamily="34" charset="0"/>
                <a:cs typeface="Tahoma" pitchFamily="34" charset="0"/>
              </a:rPr>
              <a:t>Balance of Payments Account </a:t>
            </a:r>
          </a:p>
        </p:txBody>
      </p:sp>
      <p:graphicFrame>
        <p:nvGraphicFramePr>
          <p:cNvPr id="8" name="Table 7"/>
          <p:cNvGraphicFramePr>
            <a:graphicFrameLocks noGrp="1"/>
          </p:cNvGraphicFramePr>
          <p:nvPr/>
        </p:nvGraphicFramePr>
        <p:xfrm>
          <a:off x="500034" y="642919"/>
          <a:ext cx="8286812" cy="5969676"/>
        </p:xfrm>
        <a:graphic>
          <a:graphicData uri="http://schemas.openxmlformats.org/drawingml/2006/table">
            <a:tbl>
              <a:tblPr firstRow="1" bandRow="1">
                <a:tableStyleId>{2A488322-F2BA-4B5B-9748-0D474271808F}</a:tableStyleId>
              </a:tblPr>
              <a:tblGrid>
                <a:gridCol w="4143406"/>
                <a:gridCol w="4143406"/>
              </a:tblGrid>
              <a:tr h="404933">
                <a:tc>
                  <a:txBody>
                    <a:bodyPr/>
                    <a:lstStyle/>
                    <a:p>
                      <a:pPr algn="ctr">
                        <a:lnSpc>
                          <a:spcPts val="2500"/>
                        </a:lnSpc>
                      </a:pPr>
                      <a:r>
                        <a:rPr lang="en-IN" sz="2500" dirty="0" smtClean="0"/>
                        <a:t>Credits (+)</a:t>
                      </a:r>
                      <a:r>
                        <a:rPr lang="en-IN" sz="2500" baseline="0" dirty="0" smtClean="0"/>
                        <a:t> </a:t>
                      </a:r>
                      <a:r>
                        <a:rPr lang="en-IN" sz="2500" dirty="0" smtClean="0"/>
                        <a:t> (Receipts)</a:t>
                      </a:r>
                    </a:p>
                  </a:txBody>
                  <a:tcPr anchor="ctr"/>
                </a:tc>
                <a:tc>
                  <a:txBody>
                    <a:bodyPr/>
                    <a:lstStyle/>
                    <a:p>
                      <a:pPr algn="ctr">
                        <a:lnSpc>
                          <a:spcPts val="2500"/>
                        </a:lnSpc>
                      </a:pPr>
                      <a:r>
                        <a:rPr lang="en-IN" sz="2500" dirty="0" smtClean="0"/>
                        <a:t> Debits (-) </a:t>
                      </a:r>
                      <a:r>
                        <a:rPr lang="en-IN" sz="2500" baseline="0" dirty="0" smtClean="0"/>
                        <a:t> </a:t>
                      </a:r>
                      <a:r>
                        <a:rPr lang="en-IN" sz="2500" dirty="0" smtClean="0"/>
                        <a:t>(Payments)</a:t>
                      </a:r>
                      <a:endParaRPr lang="en-IN" sz="2500" dirty="0"/>
                    </a:p>
                  </a:txBody>
                  <a:tcPr anchor="ctr"/>
                </a:tc>
              </a:tr>
              <a:tr h="404933">
                <a:tc gridSpan="2">
                  <a:txBody>
                    <a:bodyPr/>
                    <a:lstStyle/>
                    <a:p>
                      <a:pPr algn="ctr">
                        <a:lnSpc>
                          <a:spcPts val="2500"/>
                        </a:lnSpc>
                      </a:pPr>
                      <a:r>
                        <a:rPr lang="en-IN" sz="2500" dirty="0" smtClean="0"/>
                        <a:t>1. Current Account</a:t>
                      </a:r>
                      <a:endParaRPr lang="en-IN" sz="2500" dirty="0"/>
                    </a:p>
                  </a:txBody>
                  <a:tcPr anchor="ctr"/>
                </a:tc>
                <a:tc hMerge="1">
                  <a:txBody>
                    <a:bodyPr/>
                    <a:lstStyle/>
                    <a:p>
                      <a:endParaRPr lang="en-IN" sz="2600" dirty="0"/>
                    </a:p>
                  </a:txBody>
                  <a:tcPr anchor="ctr"/>
                </a:tc>
              </a:tr>
              <a:tr h="1337958">
                <a:tc>
                  <a:txBody>
                    <a:bodyPr/>
                    <a:lstStyle/>
                    <a:p>
                      <a:pPr>
                        <a:lnSpc>
                          <a:spcPts val="2500"/>
                        </a:lnSpc>
                      </a:pPr>
                      <a:r>
                        <a:rPr lang="en-GB" sz="2500" kern="1200" dirty="0" smtClean="0"/>
                        <a:t>Exports</a:t>
                      </a:r>
                    </a:p>
                    <a:p>
                      <a:pPr marL="514350" indent="-514350">
                        <a:lnSpc>
                          <a:spcPts val="2500"/>
                        </a:lnSpc>
                        <a:buAutoNum type="alphaLcParenBoth"/>
                      </a:pPr>
                      <a:r>
                        <a:rPr lang="en-GB" sz="2500" kern="1200" dirty="0" smtClean="0"/>
                        <a:t>Goods</a:t>
                      </a:r>
                    </a:p>
                    <a:p>
                      <a:pPr marL="514350" indent="-514350">
                        <a:lnSpc>
                          <a:spcPts val="2500"/>
                        </a:lnSpc>
                        <a:buAutoNum type="alphaLcParenBoth"/>
                      </a:pPr>
                      <a:r>
                        <a:rPr lang="en-GB" sz="2500" kern="1200" dirty="0" smtClean="0"/>
                        <a:t>Services</a:t>
                      </a:r>
                    </a:p>
                    <a:p>
                      <a:pPr marL="514350" indent="-514350">
                        <a:lnSpc>
                          <a:spcPts val="2500"/>
                        </a:lnSpc>
                        <a:buAutoNum type="alphaLcParenBoth"/>
                      </a:pPr>
                      <a:r>
                        <a:rPr lang="en-GB" sz="2500" kern="1200" dirty="0" smtClean="0"/>
                        <a:t>Transfer Receipts</a:t>
                      </a:r>
                      <a:r>
                        <a:rPr lang="en-GB" sz="2500" kern="1200" baseline="0" dirty="0" smtClean="0"/>
                        <a:t> </a:t>
                      </a:r>
                      <a:endParaRPr lang="en-IN" sz="2500" kern="1200" dirty="0" smtClean="0">
                        <a:solidFill>
                          <a:schemeClr val="tx1"/>
                        </a:solidFill>
                        <a:latin typeface="+mn-lt"/>
                        <a:ea typeface="+mn-ea"/>
                        <a:cs typeface="+mn-cs"/>
                      </a:endParaRPr>
                    </a:p>
                  </a:txBody>
                  <a:tcPr anchor="ctr"/>
                </a:tc>
                <a:tc>
                  <a:txBody>
                    <a:bodyPr/>
                    <a:lstStyle/>
                    <a:p>
                      <a:pPr>
                        <a:lnSpc>
                          <a:spcPts val="2500"/>
                        </a:lnSpc>
                      </a:pPr>
                      <a:r>
                        <a:rPr lang="en-IN" sz="2500" dirty="0" smtClean="0"/>
                        <a:t>Imports</a:t>
                      </a:r>
                    </a:p>
                    <a:p>
                      <a:pPr marL="514350" indent="-514350">
                        <a:lnSpc>
                          <a:spcPts val="2500"/>
                        </a:lnSpc>
                        <a:buAutoNum type="alphaLcParenBoth"/>
                      </a:pPr>
                      <a:r>
                        <a:rPr lang="en-IN" sz="2500" dirty="0" smtClean="0"/>
                        <a:t>Goods</a:t>
                      </a:r>
                    </a:p>
                    <a:p>
                      <a:pPr marL="514350" indent="-514350">
                        <a:lnSpc>
                          <a:spcPts val="2500"/>
                        </a:lnSpc>
                        <a:buAutoNum type="alphaLcParenBoth"/>
                      </a:pPr>
                      <a:r>
                        <a:rPr lang="en-IN" sz="2500" dirty="0" smtClean="0"/>
                        <a:t>Services</a:t>
                      </a:r>
                    </a:p>
                    <a:p>
                      <a:pPr marL="514350" indent="-514350">
                        <a:lnSpc>
                          <a:spcPts val="2500"/>
                        </a:lnSpc>
                        <a:buAutoNum type="alphaLcParenBoth"/>
                      </a:pPr>
                      <a:r>
                        <a:rPr lang="en-IN" sz="2500" dirty="0" smtClean="0"/>
                        <a:t>Transfer</a:t>
                      </a:r>
                      <a:r>
                        <a:rPr lang="en-IN" sz="2500" baseline="0" dirty="0" smtClean="0"/>
                        <a:t> Payments</a:t>
                      </a:r>
                      <a:endParaRPr lang="en-IN" sz="2500" dirty="0"/>
                    </a:p>
                  </a:txBody>
                  <a:tcPr anchor="ctr"/>
                </a:tc>
              </a:tr>
              <a:tr h="404933">
                <a:tc gridSpan="2">
                  <a:txBody>
                    <a:bodyPr/>
                    <a:lstStyle/>
                    <a:p>
                      <a:pPr marL="514350" indent="-514350" algn="ctr">
                        <a:lnSpc>
                          <a:spcPts val="2500"/>
                        </a:lnSpc>
                        <a:buNone/>
                      </a:pPr>
                      <a:r>
                        <a:rPr lang="en-IN" sz="2500" kern="1200" dirty="0" smtClean="0"/>
                        <a:t>2. Capital Account</a:t>
                      </a:r>
                      <a:endParaRPr lang="en-IN" sz="2500" kern="1200" dirty="0" smtClean="0">
                        <a:solidFill>
                          <a:schemeClr val="tx1"/>
                        </a:solidFill>
                        <a:latin typeface="+mn-lt"/>
                        <a:ea typeface="+mn-ea"/>
                        <a:cs typeface="+mn-cs"/>
                      </a:endParaRPr>
                    </a:p>
                  </a:txBody>
                  <a:tcPr anchor="ctr"/>
                </a:tc>
                <a:tc hMerge="1">
                  <a:txBody>
                    <a:bodyPr/>
                    <a:lstStyle/>
                    <a:p>
                      <a:pPr marL="514350" indent="-514350">
                        <a:buAutoNum type="alphaLcParenBoth"/>
                      </a:pPr>
                      <a:endParaRPr lang="en-IN" sz="2600" dirty="0"/>
                    </a:p>
                  </a:txBody>
                  <a:tcPr anchor="ctr"/>
                </a:tc>
              </a:tr>
              <a:tr h="1337958">
                <a:tc>
                  <a:txBody>
                    <a:bodyPr/>
                    <a:lstStyle/>
                    <a:p>
                      <a:pPr marL="514350" indent="-514350" algn="l">
                        <a:lnSpc>
                          <a:spcPts val="2500"/>
                        </a:lnSpc>
                        <a:buAutoNum type="alphaLcParenBoth"/>
                      </a:pPr>
                      <a:r>
                        <a:rPr lang="en-IN" sz="2500" kern="1200" baseline="0" dirty="0" smtClean="0"/>
                        <a:t>Borrowings from Foreign Countries</a:t>
                      </a:r>
                    </a:p>
                    <a:p>
                      <a:pPr marL="514350" indent="-514350" algn="l">
                        <a:lnSpc>
                          <a:spcPts val="2500"/>
                        </a:lnSpc>
                        <a:buAutoNum type="alphaLcParenBoth"/>
                      </a:pPr>
                      <a:r>
                        <a:rPr lang="en-IN" sz="2500" kern="1200" baseline="0" dirty="0" smtClean="0"/>
                        <a:t>Direct Investments by Foreign Countries</a:t>
                      </a:r>
                      <a:endParaRPr lang="en-IN" sz="2500" kern="1200" dirty="0" smtClean="0">
                        <a:solidFill>
                          <a:schemeClr val="tx1"/>
                        </a:solidFill>
                        <a:latin typeface="+mn-lt"/>
                        <a:ea typeface="+mn-ea"/>
                        <a:cs typeface="+mn-cs"/>
                      </a:endParaRPr>
                    </a:p>
                  </a:txBody>
                  <a:tcPr anchor="ctr"/>
                </a:tc>
                <a:tc>
                  <a:txBody>
                    <a:bodyPr/>
                    <a:lstStyle/>
                    <a:p>
                      <a:pPr marL="514350" indent="-514350" algn="l">
                        <a:lnSpc>
                          <a:spcPts val="2500"/>
                        </a:lnSpc>
                        <a:buAutoNum type="alphaLcParenBoth"/>
                      </a:pPr>
                      <a:r>
                        <a:rPr lang="en-IN" sz="2500" kern="1200" dirty="0" smtClean="0"/>
                        <a:t>Lending to Foreign</a:t>
                      </a:r>
                      <a:r>
                        <a:rPr lang="en-IN" sz="2500" kern="1200" baseline="0" dirty="0" smtClean="0"/>
                        <a:t> Countries</a:t>
                      </a:r>
                    </a:p>
                    <a:p>
                      <a:pPr marL="514350" indent="-514350" algn="l">
                        <a:lnSpc>
                          <a:spcPts val="2500"/>
                        </a:lnSpc>
                        <a:buAutoNum type="alphaLcParenBoth"/>
                      </a:pPr>
                      <a:r>
                        <a:rPr lang="en-IN" sz="2500" kern="1200" baseline="0" dirty="0" smtClean="0"/>
                        <a:t>Direct Investments in Foreign Countries</a:t>
                      </a:r>
                      <a:endParaRPr lang="en-IN" sz="2500" kern="1200" dirty="0" smtClean="0">
                        <a:solidFill>
                          <a:schemeClr val="tx1"/>
                        </a:solidFill>
                        <a:latin typeface="+mn-lt"/>
                        <a:ea typeface="+mn-ea"/>
                        <a:cs typeface="+mn-cs"/>
                      </a:endParaRPr>
                    </a:p>
                  </a:txBody>
                  <a:tcPr anchor="ctr"/>
                </a:tc>
              </a:tr>
              <a:tr h="404933">
                <a:tc gridSpan="2">
                  <a:txBody>
                    <a:bodyPr/>
                    <a:lstStyle/>
                    <a:p>
                      <a:pPr marL="514350" indent="-514350" algn="ctr">
                        <a:lnSpc>
                          <a:spcPts val="2500"/>
                        </a:lnSpc>
                        <a:buNone/>
                      </a:pPr>
                      <a:r>
                        <a:rPr lang="en-IN" sz="2500" kern="1200" dirty="0" smtClean="0"/>
                        <a:t>3.</a:t>
                      </a:r>
                      <a:r>
                        <a:rPr lang="en-IN" sz="2500" kern="1200" baseline="0" dirty="0" smtClean="0"/>
                        <a:t> Official Settlements Account</a:t>
                      </a:r>
                      <a:endParaRPr lang="en-IN" sz="2500" kern="1200" dirty="0" smtClean="0">
                        <a:solidFill>
                          <a:schemeClr val="tx1"/>
                        </a:solidFill>
                        <a:latin typeface="+mn-lt"/>
                        <a:ea typeface="+mn-ea"/>
                        <a:cs typeface="+mn-cs"/>
                      </a:endParaRPr>
                    </a:p>
                  </a:txBody>
                  <a:tcPr anchor="ctr"/>
                </a:tc>
                <a:tc hMerge="1">
                  <a:txBody>
                    <a:bodyPr/>
                    <a:lstStyle/>
                    <a:p>
                      <a:pPr marL="514350" indent="-514350" algn="l">
                        <a:buAutoNum type="alphaLcParenBoth"/>
                      </a:pPr>
                      <a:endParaRPr lang="en-IN" sz="2600" kern="1200" dirty="0" smtClean="0">
                        <a:solidFill>
                          <a:schemeClr val="tx1"/>
                        </a:solidFill>
                        <a:latin typeface="+mn-lt"/>
                        <a:ea typeface="+mn-ea"/>
                        <a:cs typeface="+mn-cs"/>
                      </a:endParaRPr>
                    </a:p>
                  </a:txBody>
                  <a:tcPr anchor="ctr"/>
                </a:tc>
              </a:tr>
              <a:tr h="1026950">
                <a:tc>
                  <a:txBody>
                    <a:bodyPr/>
                    <a:lstStyle/>
                    <a:p>
                      <a:pPr marL="514350" indent="-514350" algn="l">
                        <a:lnSpc>
                          <a:spcPts val="2500"/>
                        </a:lnSpc>
                        <a:buAutoNum type="alphaLcParenBoth"/>
                      </a:pPr>
                      <a:r>
                        <a:rPr lang="en-IN" sz="2500" kern="1200" dirty="0" smtClean="0"/>
                        <a:t>(a) Increase in Foreign Official Holdings</a:t>
                      </a:r>
                      <a:endParaRPr lang="en-IN" sz="2500" kern="1200" dirty="0" smtClean="0">
                        <a:solidFill>
                          <a:schemeClr val="tx1"/>
                        </a:solidFill>
                        <a:latin typeface="+mn-lt"/>
                        <a:ea typeface="+mn-ea"/>
                        <a:cs typeface="+mn-cs"/>
                      </a:endParaRPr>
                    </a:p>
                  </a:txBody>
                  <a:tcPr anchor="ctr"/>
                </a:tc>
                <a:tc>
                  <a:txBody>
                    <a:bodyPr/>
                    <a:lstStyle/>
                    <a:p>
                      <a:pPr marL="514350" indent="-514350" algn="l">
                        <a:lnSpc>
                          <a:spcPts val="2500"/>
                        </a:lnSpc>
                        <a:buAutoNum type="alphaLcParenBoth"/>
                      </a:pPr>
                      <a:r>
                        <a:rPr lang="en-IN" sz="2500" kern="1200" dirty="0" smtClean="0"/>
                        <a:t>Increase in Official Reserve</a:t>
                      </a:r>
                      <a:r>
                        <a:rPr lang="en-IN" sz="2500" kern="1200" baseline="0" dirty="0" smtClean="0"/>
                        <a:t> of Gold &amp; Foreign Currencies</a:t>
                      </a:r>
                      <a:endParaRPr lang="en-IN" sz="2500" kern="1200" dirty="0" smtClean="0">
                        <a:solidFill>
                          <a:schemeClr val="tx1"/>
                        </a:solidFill>
                        <a:latin typeface="+mn-lt"/>
                        <a:ea typeface="+mn-ea"/>
                        <a:cs typeface="+mn-cs"/>
                      </a:endParaRPr>
                    </a:p>
                  </a:txBody>
                  <a:tcPr anchor="ctr"/>
                </a:tc>
              </a:tr>
              <a:tr h="567096">
                <a:tc gridSpan="2">
                  <a:txBody>
                    <a:bodyPr/>
                    <a:lstStyle/>
                    <a:p>
                      <a:pPr marL="514350" indent="-514350" algn="ctr">
                        <a:lnSpc>
                          <a:spcPts val="2500"/>
                        </a:lnSpc>
                        <a:buNone/>
                      </a:pPr>
                      <a:r>
                        <a:rPr lang="en-IN" sz="2500" kern="1200" dirty="0" smtClean="0"/>
                        <a:t>Errors and Omissions</a:t>
                      </a:r>
                      <a:endParaRPr lang="en-IN" sz="2500" kern="1200" dirty="0" smtClean="0">
                        <a:solidFill>
                          <a:schemeClr val="tx1"/>
                        </a:solidFill>
                        <a:latin typeface="+mn-lt"/>
                        <a:ea typeface="+mn-ea"/>
                        <a:cs typeface="+mn-cs"/>
                      </a:endParaRPr>
                    </a:p>
                  </a:txBody>
                  <a:tcPr anchor="ctr"/>
                </a:tc>
                <a:tc hMerge="1">
                  <a:txBody>
                    <a:bodyPr/>
                    <a:lstStyle/>
                    <a:p>
                      <a:pPr marL="514350" indent="-514350" algn="l">
                        <a:lnSpc>
                          <a:spcPts val="2500"/>
                        </a:lnSpc>
                        <a:buAutoNum type="alphaLcParenBoth"/>
                      </a:pPr>
                      <a:endParaRPr lang="en-IN" sz="2300" kern="1200" dirty="0" smtClean="0">
                        <a:solidFill>
                          <a:schemeClr val="tx1"/>
                        </a:solidFill>
                        <a:latin typeface="+mn-lt"/>
                        <a:ea typeface="+mn-ea"/>
                        <a:cs typeface="+mn-cs"/>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Current Account</a:t>
            </a:r>
          </a:p>
        </p:txBody>
      </p:sp>
      <p:sp>
        <p:nvSpPr>
          <p:cNvPr id="3" name="Content Placeholder 2"/>
          <p:cNvSpPr>
            <a:spLocks noGrp="1"/>
          </p:cNvSpPr>
          <p:nvPr>
            <p:ph idx="1"/>
          </p:nvPr>
        </p:nvSpPr>
        <p:spPr>
          <a:xfrm>
            <a:off x="457200" y="857232"/>
            <a:ext cx="8229600" cy="5500726"/>
          </a:xfrm>
        </p:spPr>
        <p:txBody>
          <a:bodyPr>
            <a:noAutofit/>
          </a:bodyPr>
          <a:lstStyle/>
          <a:p>
            <a:pPr algn="just"/>
            <a:r>
              <a:rPr lang="en-GB" sz="2800" dirty="0" smtClean="0">
                <a:solidFill>
                  <a:srgbClr val="C00000"/>
                </a:solidFill>
              </a:rPr>
              <a:t>The current account of a country consists of all transactions relating to </a:t>
            </a:r>
            <a:r>
              <a:rPr lang="en-GB" sz="2800" b="1" dirty="0" smtClean="0">
                <a:solidFill>
                  <a:srgbClr val="C00000"/>
                </a:solidFill>
              </a:rPr>
              <a:t>trade in goods </a:t>
            </a:r>
            <a:r>
              <a:rPr lang="en-GB" sz="2800" dirty="0" smtClean="0">
                <a:solidFill>
                  <a:srgbClr val="C00000"/>
                </a:solidFill>
              </a:rPr>
              <a:t>and</a:t>
            </a:r>
            <a:r>
              <a:rPr lang="en-IN" sz="2800" dirty="0" smtClean="0">
                <a:solidFill>
                  <a:srgbClr val="C00000"/>
                </a:solidFill>
              </a:rPr>
              <a:t> </a:t>
            </a:r>
            <a:r>
              <a:rPr lang="en-GB" sz="2800" b="1" dirty="0" smtClean="0">
                <a:solidFill>
                  <a:srgbClr val="C00000"/>
                </a:solidFill>
              </a:rPr>
              <a:t>services </a:t>
            </a:r>
            <a:r>
              <a:rPr lang="en-GB" sz="2800" dirty="0" smtClean="0">
                <a:solidFill>
                  <a:srgbClr val="C00000"/>
                </a:solidFill>
              </a:rPr>
              <a:t>and </a:t>
            </a:r>
            <a:r>
              <a:rPr lang="en-GB" sz="2800" b="1" dirty="0" smtClean="0">
                <a:solidFill>
                  <a:srgbClr val="C00000"/>
                </a:solidFill>
              </a:rPr>
              <a:t>unilateral (or unreturned) transfers</a:t>
            </a:r>
            <a:r>
              <a:rPr lang="en-GB" sz="2800" dirty="0" smtClean="0">
                <a:solidFill>
                  <a:srgbClr val="C00000"/>
                </a:solidFill>
              </a:rPr>
              <a:t>.</a:t>
            </a:r>
            <a:endParaRPr lang="en-IN" sz="2800" dirty="0" smtClean="0">
              <a:solidFill>
                <a:srgbClr val="C00000"/>
              </a:solidFill>
            </a:endParaRPr>
          </a:p>
          <a:p>
            <a:pPr algn="just"/>
            <a:r>
              <a:rPr lang="en-GB" sz="2800" b="1" dirty="0" smtClean="0">
                <a:solidFill>
                  <a:srgbClr val="C00000"/>
                </a:solidFill>
              </a:rPr>
              <a:t>Services </a:t>
            </a:r>
            <a:r>
              <a:rPr lang="en-GB" sz="2800" dirty="0" smtClean="0">
                <a:solidFill>
                  <a:srgbClr val="C00000"/>
                </a:solidFill>
              </a:rPr>
              <a:t>transactions include costs of travel and transportation, insurance, income and payments of foreign investments, etc.</a:t>
            </a:r>
            <a:endParaRPr lang="en-IN" sz="2800" dirty="0" smtClean="0">
              <a:solidFill>
                <a:srgbClr val="C00000"/>
              </a:solidFill>
            </a:endParaRPr>
          </a:p>
          <a:p>
            <a:pPr algn="just"/>
            <a:r>
              <a:rPr lang="en-GB" sz="2800" b="1" dirty="0" smtClean="0">
                <a:solidFill>
                  <a:srgbClr val="C00000"/>
                </a:solidFill>
              </a:rPr>
              <a:t>Transfer  payments  </a:t>
            </a:r>
            <a:r>
              <a:rPr lang="en-GB" sz="2800" dirty="0" smtClean="0">
                <a:solidFill>
                  <a:srgbClr val="C00000"/>
                </a:solidFill>
              </a:rPr>
              <a:t>relate  to  gifts,  foreign  aid,  pensions,  private  remittances,  charitable</a:t>
            </a:r>
            <a:r>
              <a:rPr lang="en-IN" sz="2800" dirty="0" smtClean="0">
                <a:solidFill>
                  <a:srgbClr val="C00000"/>
                </a:solidFill>
              </a:rPr>
              <a:t> </a:t>
            </a:r>
            <a:r>
              <a:rPr lang="en-GB" sz="2800" dirty="0" smtClean="0">
                <a:solidFill>
                  <a:srgbClr val="C00000"/>
                </a:solidFill>
              </a:rPr>
              <a:t>donations etc. received from foreign individuals and governments to foreigners.</a:t>
            </a:r>
            <a:endParaRPr lang="en-IN" sz="2800" dirty="0" smtClean="0">
              <a:solidFill>
                <a:srgbClr val="C00000"/>
              </a:solidFill>
            </a:endParaRPr>
          </a:p>
          <a:p>
            <a:pPr algn="just"/>
            <a:r>
              <a:rPr lang="en-GB" sz="2800" dirty="0" smtClean="0">
                <a:solidFill>
                  <a:srgbClr val="C00000"/>
                </a:solidFill>
              </a:rPr>
              <a:t>In the current account, merchandise exports and imports are the most important items.</a:t>
            </a:r>
            <a:endParaRPr lang="en-IN" sz="280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Current Account</a:t>
            </a:r>
          </a:p>
        </p:txBody>
      </p:sp>
      <p:sp>
        <p:nvSpPr>
          <p:cNvPr id="3" name="Content Placeholder 2"/>
          <p:cNvSpPr>
            <a:spLocks noGrp="1"/>
          </p:cNvSpPr>
          <p:nvPr>
            <p:ph idx="1"/>
          </p:nvPr>
        </p:nvSpPr>
        <p:spPr>
          <a:xfrm>
            <a:off x="457200" y="857232"/>
            <a:ext cx="8229600" cy="5500726"/>
          </a:xfrm>
        </p:spPr>
        <p:txBody>
          <a:bodyPr>
            <a:noAutofit/>
          </a:bodyPr>
          <a:lstStyle/>
          <a:p>
            <a:pPr algn="just"/>
            <a:r>
              <a:rPr lang="en-GB" sz="2800" b="1" dirty="0" smtClean="0">
                <a:solidFill>
                  <a:srgbClr val="C00000"/>
                </a:solidFill>
              </a:rPr>
              <a:t>Exports </a:t>
            </a:r>
            <a:r>
              <a:rPr lang="en-GB" sz="2800" dirty="0" smtClean="0">
                <a:solidFill>
                  <a:srgbClr val="C00000"/>
                </a:solidFill>
              </a:rPr>
              <a:t>are shown as a +</a:t>
            </a:r>
            <a:r>
              <a:rPr lang="en-GB" sz="2800" dirty="0" err="1" smtClean="0">
                <a:solidFill>
                  <a:srgbClr val="C00000"/>
                </a:solidFill>
              </a:rPr>
              <a:t>ve</a:t>
            </a:r>
            <a:r>
              <a:rPr lang="en-GB" sz="2800" dirty="0" smtClean="0">
                <a:solidFill>
                  <a:srgbClr val="C00000"/>
                </a:solidFill>
              </a:rPr>
              <a:t> (credit) item and are calculated </a:t>
            </a:r>
            <a:r>
              <a:rPr lang="en-GB" sz="2800" dirty="0" err="1" smtClean="0">
                <a:solidFill>
                  <a:srgbClr val="C00000"/>
                </a:solidFill>
              </a:rPr>
              <a:t>f.o.b</a:t>
            </a:r>
            <a:r>
              <a:rPr lang="en-GB" sz="2800" dirty="0" smtClean="0">
                <a:solidFill>
                  <a:srgbClr val="C00000"/>
                </a:solidFill>
              </a:rPr>
              <a:t> (free on board) which means that costs of transportation, insurance, etc, are excluded.</a:t>
            </a:r>
            <a:endParaRPr lang="en-IN" sz="2800" dirty="0" smtClean="0">
              <a:solidFill>
                <a:srgbClr val="C00000"/>
              </a:solidFill>
            </a:endParaRPr>
          </a:p>
          <a:p>
            <a:pPr algn="just"/>
            <a:r>
              <a:rPr lang="en-GB" sz="2800" b="1" dirty="0" smtClean="0">
                <a:solidFill>
                  <a:srgbClr val="C00000"/>
                </a:solidFill>
              </a:rPr>
              <a:t>Imports  </a:t>
            </a:r>
            <a:r>
              <a:rPr lang="en-GB" sz="2800" dirty="0" smtClean="0">
                <a:solidFill>
                  <a:srgbClr val="C00000"/>
                </a:solidFill>
              </a:rPr>
              <a:t>are shown  as  a  –</a:t>
            </a:r>
            <a:r>
              <a:rPr lang="en-GB" sz="2800" dirty="0" err="1" smtClean="0">
                <a:solidFill>
                  <a:srgbClr val="C00000"/>
                </a:solidFill>
              </a:rPr>
              <a:t>ve</a:t>
            </a:r>
            <a:r>
              <a:rPr lang="en-GB" sz="2800" dirty="0" smtClean="0">
                <a:solidFill>
                  <a:srgbClr val="C00000"/>
                </a:solidFill>
              </a:rPr>
              <a:t> (debit)  item  and  are  calculated  </a:t>
            </a:r>
            <a:r>
              <a:rPr lang="en-GB" sz="2800" dirty="0" err="1" smtClean="0">
                <a:solidFill>
                  <a:srgbClr val="C00000"/>
                </a:solidFill>
              </a:rPr>
              <a:t>c.i.f</a:t>
            </a:r>
            <a:r>
              <a:rPr lang="en-GB" sz="2800" dirty="0" smtClean="0">
                <a:solidFill>
                  <a:srgbClr val="C00000"/>
                </a:solidFill>
              </a:rPr>
              <a:t>  which  means  that  costs, insurance and freight are included.</a:t>
            </a:r>
          </a:p>
          <a:p>
            <a:pPr algn="just"/>
            <a:r>
              <a:rPr lang="en-IN" sz="2800" dirty="0" smtClean="0">
                <a:solidFill>
                  <a:srgbClr val="C00000"/>
                </a:solidFill>
              </a:rPr>
              <a:t>The difference between exports and imports of a country is its  balance of visible trade or merchandise trade or balance of trade (BOT).</a:t>
            </a:r>
          </a:p>
          <a:p>
            <a:pPr algn="just"/>
            <a:r>
              <a:rPr lang="en-IN" sz="2800" dirty="0" smtClean="0">
                <a:solidFill>
                  <a:srgbClr val="C00000"/>
                </a:solidFill>
              </a:rPr>
              <a:t>If visible exports are greater than visible imports, the BOT is favourable. In the opposite case when imports are greater than exports, it is unfavourable.</a:t>
            </a:r>
          </a:p>
          <a:p>
            <a:pPr algn="just"/>
            <a:endParaRPr lang="en-IN" sz="28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Capital Account</a:t>
            </a:r>
          </a:p>
        </p:txBody>
      </p:sp>
      <p:sp>
        <p:nvSpPr>
          <p:cNvPr id="3" name="Content Placeholder 2"/>
          <p:cNvSpPr>
            <a:spLocks noGrp="1"/>
          </p:cNvSpPr>
          <p:nvPr>
            <p:ph idx="1"/>
          </p:nvPr>
        </p:nvSpPr>
        <p:spPr>
          <a:xfrm>
            <a:off x="457200" y="857232"/>
            <a:ext cx="8229600" cy="5500726"/>
          </a:xfrm>
        </p:spPr>
        <p:txBody>
          <a:bodyPr>
            <a:noAutofit/>
          </a:bodyPr>
          <a:lstStyle/>
          <a:p>
            <a:pPr algn="just"/>
            <a:r>
              <a:rPr lang="en-IN" sz="2800" dirty="0" smtClean="0">
                <a:solidFill>
                  <a:srgbClr val="C00000"/>
                </a:solidFill>
              </a:rPr>
              <a:t>The capital account of a country consists of its transactions in financial assets in the form of short-term and long-term lending and borrowings, and private and official investments.</a:t>
            </a:r>
          </a:p>
          <a:p>
            <a:pPr algn="just"/>
            <a:r>
              <a:rPr lang="en-IN" sz="2800" dirty="0" smtClean="0">
                <a:solidFill>
                  <a:srgbClr val="C00000"/>
                </a:solidFill>
              </a:rPr>
              <a:t>Short-term international capital transactions are for a period ranging between three months and less than one year.</a:t>
            </a:r>
          </a:p>
          <a:p>
            <a:pPr algn="just"/>
            <a:r>
              <a:rPr lang="en-IN" sz="2800" dirty="0" smtClean="0">
                <a:solidFill>
                  <a:srgbClr val="C00000"/>
                </a:solidFill>
              </a:rPr>
              <a:t>Long-term international capital transactions with maturity of one year or more and include direct investments like building of a foreign plant, portfolio investment like the purchase of foreign bonds and stocks, and international loans.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Autofit/>
          </a:bodyPr>
          <a:lstStyle/>
          <a:p>
            <a:r>
              <a:rPr lang="en-IN" sz="3800" b="1" dirty="0" smtClean="0">
                <a:solidFill>
                  <a:srgbClr val="F10F55"/>
                </a:solidFill>
                <a:ea typeface="Tahoma" pitchFamily="34" charset="0"/>
                <a:cs typeface="Tahoma" pitchFamily="34" charset="0"/>
              </a:rPr>
              <a:t>The Official Settlements Account</a:t>
            </a:r>
          </a:p>
        </p:txBody>
      </p:sp>
      <p:sp>
        <p:nvSpPr>
          <p:cNvPr id="3" name="Content Placeholder 2"/>
          <p:cNvSpPr>
            <a:spLocks noGrp="1"/>
          </p:cNvSpPr>
          <p:nvPr>
            <p:ph idx="1"/>
          </p:nvPr>
        </p:nvSpPr>
        <p:spPr>
          <a:xfrm>
            <a:off x="457200" y="857232"/>
            <a:ext cx="8229600" cy="5715040"/>
          </a:xfrm>
        </p:spPr>
        <p:txBody>
          <a:bodyPr>
            <a:noAutofit/>
          </a:bodyPr>
          <a:lstStyle/>
          <a:p>
            <a:pPr algn="just"/>
            <a:r>
              <a:rPr lang="en-IN" sz="2800" dirty="0" smtClean="0">
                <a:solidFill>
                  <a:srgbClr val="C00000"/>
                </a:solidFill>
              </a:rPr>
              <a:t>The official settlements account measures the change in nation’s liquidity and non-liquidity liabilities to foreign official holders and the change in a nation’s official reserve assets during the year. The official reserve assets of a country include its gold stock, holdings of its convertible foreign currencies and Special Drawing Rights (SDRs), and its net position in the IMF.</a:t>
            </a:r>
          </a:p>
          <a:p>
            <a:pPr algn="just"/>
            <a:r>
              <a:rPr lang="en-IN" sz="2800" dirty="0" smtClean="0">
                <a:solidFill>
                  <a:srgbClr val="C00000"/>
                </a:solidFill>
              </a:rPr>
              <a:t>Errors and Omissions is a balancing item so that total credits and debits of the three accounts must equal in accordance with the principles of DEBK so that the BOPs of a country always balances in the accounting sense.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TotalTime>
  <Words>2841</Words>
  <Application>Microsoft Office PowerPoint</Application>
  <PresentationFormat>On-screen Show (4:3)</PresentationFormat>
  <Paragraphs>228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University of Mumbai</vt:lpstr>
      <vt:lpstr>SEMESTER VI</vt:lpstr>
      <vt:lpstr>Balance of Payments:  Meaning and Structure</vt:lpstr>
      <vt:lpstr> Structure of Balance of Payments Accounts </vt:lpstr>
      <vt:lpstr>Balance of Payments Account </vt:lpstr>
      <vt:lpstr>Current Account</vt:lpstr>
      <vt:lpstr>Current Account</vt:lpstr>
      <vt:lpstr>Capital Account</vt:lpstr>
      <vt:lpstr>The Official Settlements Account</vt:lpstr>
      <vt:lpstr>Disequilibrium in Balance of Payments</vt:lpstr>
      <vt:lpstr>Causes of Disequilibrium</vt:lpstr>
      <vt:lpstr>Causes of Disequilibrium</vt:lpstr>
      <vt:lpstr>Causes of Disequilibrium</vt:lpstr>
      <vt:lpstr>Causes of Disequilibrium</vt:lpstr>
      <vt:lpstr>Causes of Disequilibrium</vt:lpstr>
      <vt:lpstr>Causes of Disequilibrium</vt:lpstr>
      <vt:lpstr>Causes of Disequilibrium</vt:lpstr>
      <vt:lpstr>Causes of Disequilibrium</vt:lpstr>
      <vt:lpstr>Causes of Disequilibrium</vt:lpstr>
      <vt:lpstr>Causes of Disequilibrium</vt:lpstr>
      <vt:lpstr>Measures to correct disequilibrium in Balance of Payments</vt:lpstr>
      <vt:lpstr>Measures to correct disequilibrium in Balance of Payments</vt:lpstr>
      <vt:lpstr>Measures to correct disequilibrium in Balance of Payments</vt:lpstr>
      <vt:lpstr>Measures to correct disequilibrium in Balance of Payments</vt:lpstr>
      <vt:lpstr>Measures to correct disequilibrium in Balance of Payments</vt:lpstr>
      <vt:lpstr>Measures to correct disequilibrium in Balance of Payments</vt:lpstr>
      <vt:lpstr>Measures to correct disequilibrium in Balance of Payments</vt:lpstr>
      <vt:lpstr>Measures to correct disequilibrium in Balance of Payments</vt:lpstr>
      <vt:lpstr>India’s BOP Position since 1991</vt:lpstr>
      <vt:lpstr>Table: Balance of Payments  Since 1990-91</vt:lpstr>
      <vt:lpstr>India’s BOP Position since 1991</vt:lpstr>
      <vt:lpstr>India’s BOP Position since 1991</vt:lpstr>
      <vt:lpstr>India’s BOP Position since 1991</vt:lpstr>
      <vt:lpstr>India’s BOP Position since 1991</vt:lpstr>
      <vt:lpstr>India’s BOP Position since 1991</vt:lpstr>
      <vt:lpstr>WTO Agreements with reference to TRIPS, TRIMS and GATS</vt:lpstr>
      <vt:lpstr>WTO Agreements with reference to TRIPS, TRIMS and GATS</vt:lpstr>
      <vt:lpstr>WTO Agreements with reference to TRIPS, TRIMS and GATS</vt:lpstr>
      <vt:lpstr>WTO Agreements with reference to TRIPS, TRIMS and GATS</vt:lpstr>
      <vt:lpstr>WTO Agreements with reference to TRIPS, TRIMS and GATS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omsai</dc:creator>
  <cp:lastModifiedBy>SACHIN</cp:lastModifiedBy>
  <cp:revision>142</cp:revision>
  <dcterms:created xsi:type="dcterms:W3CDTF">2014-07-11T17:37:37Z</dcterms:created>
  <dcterms:modified xsi:type="dcterms:W3CDTF">2016-02-05T18:16:22Z</dcterms:modified>
</cp:coreProperties>
</file>